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57" r:id="rId3"/>
    <p:sldId id="288" r:id="rId4"/>
    <p:sldId id="289" r:id="rId5"/>
    <p:sldId id="290" r:id="rId6"/>
    <p:sldId id="320" r:id="rId7"/>
    <p:sldId id="335" r:id="rId8"/>
    <p:sldId id="334" r:id="rId9"/>
    <p:sldId id="259" r:id="rId10"/>
    <p:sldId id="261" r:id="rId11"/>
    <p:sldId id="260" r:id="rId12"/>
    <p:sldId id="264" r:id="rId13"/>
    <p:sldId id="270" r:id="rId14"/>
    <p:sldId id="267" r:id="rId15"/>
    <p:sldId id="269" r:id="rId16"/>
    <p:sldId id="294" r:id="rId17"/>
    <p:sldId id="272" r:id="rId18"/>
    <p:sldId id="281" r:id="rId19"/>
    <p:sldId id="333" r:id="rId20"/>
    <p:sldId id="277" r:id="rId21"/>
    <p:sldId id="278" r:id="rId22"/>
    <p:sldId id="325" r:id="rId23"/>
    <p:sldId id="293" r:id="rId24"/>
    <p:sldId id="295" r:id="rId25"/>
    <p:sldId id="297" r:id="rId26"/>
    <p:sldId id="298" r:id="rId27"/>
    <p:sldId id="316" r:id="rId28"/>
    <p:sldId id="302" r:id="rId29"/>
    <p:sldId id="304" r:id="rId30"/>
    <p:sldId id="432" r:id="rId31"/>
    <p:sldId id="337" r:id="rId32"/>
    <p:sldId id="338" r:id="rId33"/>
    <p:sldId id="339" r:id="rId34"/>
    <p:sldId id="341" r:id="rId35"/>
    <p:sldId id="342" r:id="rId36"/>
    <p:sldId id="343" r:id="rId37"/>
    <p:sldId id="346" r:id="rId38"/>
    <p:sldId id="349" r:id="rId39"/>
    <p:sldId id="350" r:id="rId40"/>
    <p:sldId id="351" r:id="rId41"/>
    <p:sldId id="352" r:id="rId42"/>
    <p:sldId id="353" r:id="rId43"/>
    <p:sldId id="354" r:id="rId44"/>
    <p:sldId id="355" r:id="rId45"/>
    <p:sldId id="356" r:id="rId46"/>
    <p:sldId id="357" r:id="rId47"/>
    <p:sldId id="358" r:id="rId48"/>
    <p:sldId id="359" r:id="rId49"/>
    <p:sldId id="433" r:id="rId50"/>
    <p:sldId id="434" r:id="rId51"/>
    <p:sldId id="284" r:id="rId52"/>
    <p:sldId id="266" r:id="rId53"/>
    <p:sldId id="360" r:id="rId54"/>
    <p:sldId id="361" r:id="rId55"/>
    <p:sldId id="362" r:id="rId56"/>
    <p:sldId id="369" r:id="rId57"/>
    <p:sldId id="367" r:id="rId58"/>
    <p:sldId id="368" r:id="rId59"/>
    <p:sldId id="279" r:id="rId60"/>
    <p:sldId id="282" r:id="rId61"/>
    <p:sldId id="307" r:id="rId62"/>
    <p:sldId id="265" r:id="rId63"/>
    <p:sldId id="312" r:id="rId64"/>
    <p:sldId id="268" r:id="rId65"/>
    <p:sldId id="314" r:id="rId66"/>
    <p:sldId id="324" r:id="rId67"/>
    <p:sldId id="329" r:id="rId68"/>
    <p:sldId id="326" r:id="rId69"/>
    <p:sldId id="317" r:id="rId70"/>
    <p:sldId id="310" r:id="rId71"/>
    <p:sldId id="328" r:id="rId72"/>
    <p:sldId id="331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10B6"/>
    <a:srgbClr val="FFB5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66E6B6-FF77-41A7-B4AE-38D4BB0A4BB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2103FD-6DE4-46DC-B524-D462EF1B8C3D}">
      <dgm:prSet phldrT="[Testo]" custT="1"/>
      <dgm:spPr>
        <a:solidFill>
          <a:srgbClr val="0E0670"/>
        </a:solidFill>
        <a:ln>
          <a:noFill/>
        </a:ln>
      </dgm:spPr>
      <dgm:t>
        <a:bodyPr/>
        <a:lstStyle/>
        <a:p>
          <a:r>
            <a:rPr lang="it-IT" sz="2800" b="1" dirty="0" smtClean="0">
              <a:solidFill>
                <a:schemeClr val="bg1"/>
              </a:solidFill>
            </a:rPr>
            <a:t>e</a:t>
          </a:r>
          <a:r>
            <a:rPr lang="it-IT" sz="2800" b="1" baseline="30000" dirty="0" smtClean="0">
              <a:solidFill>
                <a:schemeClr val="bg1"/>
              </a:solidFill>
            </a:rPr>
            <a:t>+</a:t>
          </a:r>
          <a:r>
            <a:rPr lang="it-IT" sz="2800" b="1" dirty="0" smtClean="0">
              <a:solidFill>
                <a:schemeClr val="bg1"/>
              </a:solidFill>
            </a:rPr>
            <a:t> e</a:t>
          </a:r>
          <a:r>
            <a:rPr lang="it-IT" sz="2800" b="1" baseline="30000" dirty="0" smtClean="0">
              <a:solidFill>
                <a:schemeClr val="bg1"/>
              </a:solidFill>
            </a:rPr>
            <a:t>-</a:t>
          </a:r>
        </a:p>
      </dgm:t>
    </dgm:pt>
    <dgm:pt modelId="{833B0116-A107-45B8-9872-656F92A1557C}" type="parTrans" cxnId="{33049294-59FF-4EBA-8700-2A231C456E21}">
      <dgm:prSet/>
      <dgm:spPr/>
      <dgm:t>
        <a:bodyPr/>
        <a:lstStyle/>
        <a:p>
          <a:endParaRPr lang="en-US"/>
        </a:p>
      </dgm:t>
    </dgm:pt>
    <dgm:pt modelId="{6DB5CB7F-8D63-49FE-8D70-81DB477650E8}" type="sibTrans" cxnId="{33049294-59FF-4EBA-8700-2A231C456E21}">
      <dgm:prSet/>
      <dgm:spPr/>
      <dgm:t>
        <a:bodyPr/>
        <a:lstStyle/>
        <a:p>
          <a:endParaRPr lang="en-US"/>
        </a:p>
      </dgm:t>
    </dgm:pt>
    <dgm:pt modelId="{E13F966F-228A-4D83-98BE-BBFB9E421655}">
      <dgm:prSet phldrT="[Tes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1800" b="1" noProof="0" dirty="0" smtClean="0">
              <a:solidFill>
                <a:schemeClr val="tx1"/>
              </a:solidFill>
            </a:rPr>
            <a:t>Linear</a:t>
          </a:r>
        </a:p>
        <a:p>
          <a:r>
            <a:rPr lang="en-US" sz="1800" b="1" noProof="0" dirty="0" smtClean="0">
              <a:solidFill>
                <a:schemeClr val="tx1"/>
              </a:solidFill>
            </a:rPr>
            <a:t> Colliders</a:t>
          </a:r>
          <a:endParaRPr lang="en-US" sz="1800" b="1" noProof="0" dirty="0">
            <a:solidFill>
              <a:schemeClr val="tx1"/>
            </a:solidFill>
          </a:endParaRPr>
        </a:p>
      </dgm:t>
    </dgm:pt>
    <dgm:pt modelId="{E891752C-2003-47BF-93A4-BEABD2F60B24}" type="parTrans" cxnId="{078BC8A9-3149-446C-8361-93D918678009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80ED297-BAD3-4340-897A-73F2D8FF7A2B}" type="sibTrans" cxnId="{078BC8A9-3149-446C-8361-93D918678009}">
      <dgm:prSet/>
      <dgm:spPr/>
      <dgm:t>
        <a:bodyPr/>
        <a:lstStyle/>
        <a:p>
          <a:endParaRPr lang="en-US"/>
        </a:p>
      </dgm:t>
    </dgm:pt>
    <dgm:pt modelId="{0A0641F3-59FC-4F5B-9D3F-FEC5CE31BB6B}">
      <dgm:prSet phldrT="[Testo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CLIC</a:t>
          </a:r>
          <a:endParaRPr lang="en-US" sz="1800" b="1" dirty="0">
            <a:solidFill>
              <a:schemeClr val="tx1"/>
            </a:solidFill>
          </a:endParaRPr>
        </a:p>
      </dgm:t>
    </dgm:pt>
    <dgm:pt modelId="{5969E5CD-933E-47E7-BFE1-4423238EE96D}" type="parTrans" cxnId="{F191DC5C-023B-43ED-8E34-E8B39FC1751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AD948A-85BA-40AB-B8BA-32FF99841DBF}" type="sibTrans" cxnId="{F191DC5C-023B-43ED-8E34-E8B39FC17510}">
      <dgm:prSet/>
      <dgm:spPr/>
      <dgm:t>
        <a:bodyPr/>
        <a:lstStyle/>
        <a:p>
          <a:endParaRPr lang="en-US"/>
        </a:p>
      </dgm:t>
    </dgm:pt>
    <dgm:pt modelId="{132711F7-8848-4453-8CCA-6ECFAA4220C5}">
      <dgm:prSet phldrT="[Testo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Circular Colliders</a:t>
          </a:r>
        </a:p>
      </dgm:t>
    </dgm:pt>
    <dgm:pt modelId="{B1151CEA-1A0B-4362-9368-B516491D1A21}" type="parTrans" cxnId="{55FF79EF-A1C4-4BFD-B34E-C8E7E544AE80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FDD2FDF2-844F-4897-879C-D8CEFF2341D3}" type="sibTrans" cxnId="{55FF79EF-A1C4-4BFD-B34E-C8E7E544AE80}">
      <dgm:prSet/>
      <dgm:spPr/>
      <dgm:t>
        <a:bodyPr/>
        <a:lstStyle/>
        <a:p>
          <a:endParaRPr lang="en-US"/>
        </a:p>
      </dgm:t>
    </dgm:pt>
    <dgm:pt modelId="{CD40AC17-DCB9-4F6F-B021-940DF98BE3DE}">
      <dgm:prSet phldrT="[Testo]" custT="1"/>
      <dgm:spPr>
        <a:solidFill>
          <a:schemeClr val="tx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CERN</a:t>
          </a:r>
          <a:endParaRPr lang="en-US" sz="1200" b="1" dirty="0">
            <a:solidFill>
              <a:schemeClr val="tx1"/>
            </a:solidFill>
          </a:endParaRPr>
        </a:p>
      </dgm:t>
    </dgm:pt>
    <dgm:pt modelId="{7DD92EAB-0B6A-497B-8F71-99C6486A400D}" type="parTrans" cxnId="{4A8431C3-3465-41D4-983A-8FCF39E060C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C4775C4C-782D-4A33-A6E3-F26B2058DBE8}" type="sibTrans" cxnId="{4A8431C3-3465-41D4-983A-8FCF39E060CB}">
      <dgm:prSet/>
      <dgm:spPr/>
      <dgm:t>
        <a:bodyPr/>
        <a:lstStyle/>
        <a:p>
          <a:endParaRPr lang="en-US"/>
        </a:p>
      </dgm:t>
    </dgm:pt>
    <dgm:pt modelId="{66E37F70-BD19-452C-82A9-33DE1125F259}">
      <dgm:prSet custT="1"/>
      <dgm:spPr>
        <a:solidFill>
          <a:srgbClr val="FFA7A7">
            <a:alpha val="89804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KEK</a:t>
          </a:r>
          <a:endParaRPr lang="en-US" sz="1800" b="1" dirty="0">
            <a:solidFill>
              <a:schemeClr val="tx1"/>
            </a:solidFill>
          </a:endParaRPr>
        </a:p>
      </dgm:t>
    </dgm:pt>
    <dgm:pt modelId="{354B3AC1-2BEF-41B6-988B-2D431FFB3AB4}" type="parTrans" cxnId="{2E50EE2A-B1D5-48A0-AD36-B42DE91F95FC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6A6B5D57-0F69-4171-B6B5-43A785D6F327}" type="sibTrans" cxnId="{2E50EE2A-B1D5-48A0-AD36-B42DE91F95FC}">
      <dgm:prSet/>
      <dgm:spPr/>
      <dgm:t>
        <a:bodyPr/>
        <a:lstStyle/>
        <a:p>
          <a:endParaRPr lang="en-US"/>
        </a:p>
      </dgm:t>
    </dgm:pt>
    <dgm:pt modelId="{0EF25B0E-FA04-4D76-A2BA-D9D23B90FF12}">
      <dgm:prSet phldrT="[Testo]" custT="1"/>
      <dgm:spPr>
        <a:solidFill>
          <a:srgbClr val="BCFFA7">
            <a:alpha val="89804"/>
          </a:srgbClr>
        </a:solidFill>
      </dgm:spPr>
      <dgm:t>
        <a:bodyPr/>
        <a:lstStyle/>
        <a:p>
          <a:r>
            <a:rPr lang="it-IT" sz="1800" b="1" dirty="0" smtClean="0">
              <a:solidFill>
                <a:schemeClr val="tx1"/>
              </a:solidFill>
            </a:rPr>
            <a:t>ILC</a:t>
          </a:r>
          <a:endParaRPr lang="en-US" sz="1800" b="1" dirty="0">
            <a:solidFill>
              <a:schemeClr val="tx1"/>
            </a:solidFill>
          </a:endParaRPr>
        </a:p>
      </dgm:t>
    </dgm:pt>
    <dgm:pt modelId="{30C6BDD5-E247-44AF-BE25-D1508CA36971}" type="sibTrans" cxnId="{EE4FCEBC-A095-427B-BE04-9CDC0E4A22CD}">
      <dgm:prSet/>
      <dgm:spPr/>
      <dgm:t>
        <a:bodyPr/>
        <a:lstStyle/>
        <a:p>
          <a:endParaRPr lang="en-US"/>
        </a:p>
      </dgm:t>
    </dgm:pt>
    <dgm:pt modelId="{38F468C2-E9E6-4D9F-A2FC-8FF4064760E5}" type="parTrans" cxnId="{EE4FCEBC-A095-427B-BE04-9CDC0E4A22CD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84CF1500-9D79-473A-9C2D-ACDE92F4E960}">
      <dgm:prSet custT="1"/>
      <dgm:spPr>
        <a:solidFill>
          <a:srgbClr val="FFFF99">
            <a:alpha val="89804"/>
          </a:srgbClr>
        </a:solidFill>
      </dgm:spPr>
      <dgm:t>
        <a:bodyPr/>
        <a:lstStyle/>
        <a:p>
          <a:pPr>
            <a:spcAft>
              <a:spcPts val="0"/>
            </a:spcAft>
          </a:pPr>
          <a:r>
            <a:rPr lang="it-IT" sz="1800" b="1" dirty="0" smtClean="0">
              <a:solidFill>
                <a:schemeClr val="tx1"/>
              </a:solidFill>
            </a:rPr>
            <a:t>(250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 + Klystron </a:t>
          </a:r>
          <a:r>
            <a:rPr lang="it-IT" sz="1800" b="1" dirty="0" err="1" smtClean="0">
              <a:solidFill>
                <a:schemeClr val="tx1"/>
              </a:solidFill>
            </a:rPr>
            <a:t>based</a:t>
          </a:r>
          <a:r>
            <a:rPr lang="it-IT" sz="1800" b="1" dirty="0" smtClean="0">
              <a:solidFill>
                <a:schemeClr val="tx1"/>
              </a:solidFill>
            </a:rPr>
            <a:t>?)</a:t>
          </a:r>
          <a:endParaRPr lang="en-US" sz="1800" b="1" dirty="0">
            <a:solidFill>
              <a:schemeClr val="tx1"/>
            </a:solidFill>
          </a:endParaRPr>
        </a:p>
      </dgm:t>
    </dgm:pt>
    <dgm:pt modelId="{7FB6EBC9-F420-4FFE-A7CB-FA16D5CDF304}" type="parTrans" cxnId="{01FFEAFB-FB53-4649-B4F2-D247EFFAE6C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DA3A12C6-540B-4C74-9718-DCD1D5610E6C}" type="sibTrans" cxnId="{01FFEAFB-FB53-4649-B4F2-D247EFFAE6C1}">
      <dgm:prSet/>
      <dgm:spPr/>
      <dgm:t>
        <a:bodyPr/>
        <a:lstStyle/>
        <a:p>
          <a:endParaRPr lang="en-US"/>
        </a:p>
      </dgm:t>
    </dgm:pt>
    <dgm:pt modelId="{D62E185A-FC9E-45DE-9FEC-8DD0B7528531}">
      <dgm:prSet custT="1"/>
      <dgm:spPr>
        <a:solidFill>
          <a:srgbClr val="FC6C8B">
            <a:alpha val="89804"/>
          </a:srgbClr>
        </a:solidFill>
      </dgm:spPr>
      <dgm:t>
        <a:bodyPr/>
        <a:lstStyle/>
        <a:p>
          <a:r>
            <a:rPr lang="it-IT" sz="2000" b="1" dirty="0" err="1" smtClean="0">
              <a:solidFill>
                <a:schemeClr val="tx1"/>
              </a:solidFill>
            </a:rPr>
            <a:t>SuperTristan</a:t>
          </a:r>
          <a:r>
            <a:rPr lang="it-IT" sz="2000" b="1" dirty="0" smtClean="0">
              <a:solidFill>
                <a:schemeClr val="tx1"/>
              </a:solidFill>
            </a:rPr>
            <a:t>, </a:t>
          </a:r>
          <a:r>
            <a:rPr lang="it-IT" sz="1800" b="1" dirty="0" smtClean="0">
              <a:solidFill>
                <a:schemeClr val="tx1"/>
              </a:solidFill>
            </a:rPr>
            <a:t>40 to 80  km tunnel</a:t>
          </a:r>
          <a:endParaRPr lang="en-US" sz="1800" b="1" dirty="0">
            <a:solidFill>
              <a:schemeClr val="tx1"/>
            </a:solidFill>
          </a:endParaRPr>
        </a:p>
      </dgm:t>
    </dgm:pt>
    <dgm:pt modelId="{FE4485FA-F1DE-4573-B8D1-0B9891E857B5}" type="parTrans" cxnId="{6126F76E-6958-42CD-ACE2-5127F01CDB0E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B57D376E-DB42-4E79-B825-10E6015D2668}" type="sibTrans" cxnId="{6126F76E-6958-42CD-ACE2-5127F01CDB0E}">
      <dgm:prSet/>
      <dgm:spPr/>
      <dgm:t>
        <a:bodyPr/>
        <a:lstStyle/>
        <a:p>
          <a:endParaRPr lang="en-US"/>
        </a:p>
      </dgm:t>
    </dgm:pt>
    <dgm:pt modelId="{8434EF00-D845-42AA-8664-265398E8E1F0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250 - 350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en-US" sz="2000" b="1" dirty="0">
            <a:solidFill>
              <a:schemeClr val="tx1"/>
            </a:solidFill>
          </a:endParaRPr>
        </a:p>
      </dgm:t>
    </dgm:pt>
    <dgm:pt modelId="{4431DB33-AE92-4876-B41C-84AF52BD7DD2}" type="parTrans" cxnId="{41A83B07-8625-4ECD-8393-8712FB82BB04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ADBD9DB4-4142-4424-BEA3-EACBB9B718A3}" type="sibTrans" cxnId="{41A83B07-8625-4ECD-8393-8712FB82BB04}">
      <dgm:prSet/>
      <dgm:spPr/>
      <dgm:t>
        <a:bodyPr/>
        <a:lstStyle/>
        <a:p>
          <a:endParaRPr lang="en-US"/>
        </a:p>
      </dgm:t>
    </dgm:pt>
    <dgm:pt modelId="{60F93C7E-DF0B-49AC-842C-AFB07A5D5EDA}">
      <dgm:prSet custT="1"/>
      <dgm:spPr>
        <a:solidFill>
          <a:srgbClr val="66FF33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500 (1000?) GeV </a:t>
          </a:r>
          <a:endParaRPr lang="en-US" sz="2000" b="1" dirty="0">
            <a:solidFill>
              <a:schemeClr val="tx1"/>
            </a:solidFill>
          </a:endParaRPr>
        </a:p>
      </dgm:t>
    </dgm:pt>
    <dgm:pt modelId="{BD24A223-1EE3-4CEB-AFEE-8282A372F92B}" type="parTrans" cxnId="{868D50D3-BB12-4401-BFEB-FEC1F977D291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08DCEAC9-A71A-4DC3-89E2-0AB752A97654}" type="sibTrans" cxnId="{868D50D3-BB12-4401-BFEB-FEC1F977D291}">
      <dgm:prSet/>
      <dgm:spPr/>
      <dgm:t>
        <a:bodyPr/>
        <a:lstStyle/>
        <a:p>
          <a:endParaRPr lang="en-US"/>
        </a:p>
      </dgm:t>
    </dgm:pt>
    <dgm:pt modelId="{DFE3F5B7-8F4E-4552-827F-25B9BB348AB7}">
      <dgm:prSet custT="1"/>
      <dgm:spPr>
        <a:solidFill>
          <a:srgbClr val="99CCFF">
            <a:alpha val="89804"/>
          </a:srgbClr>
        </a:solidFill>
      </dgm:spPr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LEP3 in LHC tunnel: 90-240 </a:t>
          </a:r>
          <a:r>
            <a:rPr lang="it-IT" sz="2000" b="1" dirty="0" err="1" smtClean="0">
              <a:solidFill>
                <a:schemeClr val="tx1"/>
              </a:solidFill>
            </a:rPr>
            <a:t>GeV</a:t>
          </a:r>
          <a:endParaRPr lang="it-IT" sz="2000" b="1" dirty="0" smtClean="0">
            <a:solidFill>
              <a:schemeClr val="tx1"/>
            </a:solidFill>
          </a:endParaRPr>
        </a:p>
      </dgm:t>
    </dgm:pt>
    <dgm:pt modelId="{87D91A33-A4A3-43D6-B003-F376BFF0C7F2}" type="parTrans" cxnId="{4C54097D-CBAB-4EEE-B01B-4FD50C6E6C9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226C2401-C8A4-4827-9C79-389D1C1D911C}" type="sibTrans" cxnId="{4C54097D-CBAB-4EEE-B01B-4FD50C6E6C9B}">
      <dgm:prSet/>
      <dgm:spPr/>
      <dgm:t>
        <a:bodyPr/>
        <a:lstStyle/>
        <a:p>
          <a:endParaRPr lang="en-US"/>
        </a:p>
      </dgm:t>
    </dgm:pt>
    <dgm:pt modelId="{19632C44-B927-4FA2-B6EB-908A8483E21B}">
      <dgm:prSet custT="1"/>
      <dgm:spPr>
        <a:solidFill>
          <a:srgbClr val="FFFF00">
            <a:alpha val="89804"/>
          </a:srgbClr>
        </a:solidFill>
      </dgm:spPr>
      <dgm:t>
        <a:bodyPr/>
        <a:lstStyle/>
        <a:p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500 </a:t>
          </a:r>
          <a:r>
            <a:rPr lang="en-US" sz="1800" b="1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r>
            <a:rPr lang="en-US" sz="1800" b="1" dirty="0" smtClean="0">
              <a:solidFill>
                <a:schemeClr val="tx1"/>
              </a:solidFill>
              <a:latin typeface="Calibri"/>
              <a:cs typeface="Calibri"/>
            </a:rPr>
            <a:t> to 3 </a:t>
          </a:r>
          <a:r>
            <a:rPr lang="en-US" sz="1800" b="1" dirty="0" err="1" smtClean="0">
              <a:solidFill>
                <a:schemeClr val="tx1"/>
              </a:solidFill>
              <a:latin typeface="Calibri"/>
              <a:cs typeface="Calibri"/>
            </a:rPr>
            <a:t>TeV</a:t>
          </a:r>
          <a:endParaRPr lang="en-US" sz="1800" b="1" dirty="0">
            <a:solidFill>
              <a:schemeClr val="tx1"/>
            </a:solidFill>
          </a:endParaRPr>
        </a:p>
      </dgm:t>
    </dgm:pt>
    <dgm:pt modelId="{AC99EA71-D360-42E9-B629-23C7455CCA04}" type="parTrans" cxnId="{B030F4A6-8E49-41F6-A027-2C41C8CE3F2B}">
      <dgm:prSet/>
      <dgm:spPr/>
      <dgm:t>
        <a:bodyPr/>
        <a:lstStyle/>
        <a:p>
          <a:endParaRPr lang="en-US" b="1">
            <a:solidFill>
              <a:schemeClr val="tx1"/>
            </a:solidFill>
          </a:endParaRPr>
        </a:p>
      </dgm:t>
    </dgm:pt>
    <dgm:pt modelId="{78114EC4-3534-4DE7-BA87-CBF28FA4538A}" type="sibTrans" cxnId="{B030F4A6-8E49-41F6-A027-2C41C8CE3F2B}">
      <dgm:prSet/>
      <dgm:spPr/>
      <dgm:t>
        <a:bodyPr/>
        <a:lstStyle/>
        <a:p>
          <a:endParaRPr lang="en-US"/>
        </a:p>
      </dgm:t>
    </dgm:pt>
    <dgm:pt modelId="{38B78BAC-B5B8-4888-9A2F-63442CB8A030}">
      <dgm:prSet custT="1"/>
      <dgm:spPr/>
      <dgm:t>
        <a:bodyPr/>
        <a:lstStyle/>
        <a:p>
          <a:r>
            <a:rPr lang="it-IT" sz="2000" b="1" dirty="0" smtClean="0">
              <a:solidFill>
                <a:schemeClr val="tx1"/>
              </a:solidFill>
            </a:rPr>
            <a:t>TLEP, </a:t>
          </a:r>
          <a:r>
            <a:rPr lang="it-IT" sz="1800" b="1" dirty="0" smtClean="0">
              <a:solidFill>
                <a:schemeClr val="tx1"/>
              </a:solidFill>
            </a:rPr>
            <a:t>80/100 km  tunnel: 90-350 </a:t>
          </a:r>
          <a:r>
            <a:rPr lang="it-IT" sz="1800" b="1" dirty="0" err="1" smtClean="0">
              <a:solidFill>
                <a:schemeClr val="tx1"/>
              </a:solidFill>
            </a:rPr>
            <a:t>GeV</a:t>
          </a:r>
          <a:r>
            <a:rPr lang="it-IT" sz="1800" b="1" dirty="0" smtClean="0">
              <a:solidFill>
                <a:schemeClr val="tx1"/>
              </a:solidFill>
            </a:rPr>
            <a:t> </a:t>
          </a:r>
          <a:endParaRPr lang="en-US" sz="1800" b="1" dirty="0">
            <a:solidFill>
              <a:schemeClr val="tx1"/>
            </a:solidFill>
          </a:endParaRPr>
        </a:p>
      </dgm:t>
    </dgm:pt>
    <dgm:pt modelId="{13CB0C7C-ABD5-4306-8E2C-415763E92C13}" type="parTrans" cxnId="{6464BCAE-84A9-4BDC-932E-8CF4765E478A}">
      <dgm:prSet/>
      <dgm:spPr/>
      <dgm:t>
        <a:bodyPr/>
        <a:lstStyle/>
        <a:p>
          <a:endParaRPr lang="en-US"/>
        </a:p>
      </dgm:t>
    </dgm:pt>
    <dgm:pt modelId="{63AC6A95-F5A2-4932-A792-96A0A92E9825}" type="sibTrans" cxnId="{6464BCAE-84A9-4BDC-932E-8CF4765E478A}">
      <dgm:prSet/>
      <dgm:spPr/>
      <dgm:t>
        <a:bodyPr/>
        <a:lstStyle/>
        <a:p>
          <a:endParaRPr lang="en-US"/>
        </a:p>
      </dgm:t>
    </dgm:pt>
    <dgm:pt modelId="{ADB491E3-A6FD-4C44-B6F9-208F41141C21}">
      <dgm:prSet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IHEP</a:t>
          </a:r>
          <a:endParaRPr lang="en-US" sz="1800" b="1" dirty="0">
            <a:solidFill>
              <a:schemeClr val="tx1"/>
            </a:solidFill>
          </a:endParaRPr>
        </a:p>
      </dgm:t>
    </dgm:pt>
    <dgm:pt modelId="{F7F2096C-ADCF-4FC3-9175-D563A6BCF079}" type="parTrans" cxnId="{E7C31348-12AF-4302-9CA2-DCCA33E21831}">
      <dgm:prSet/>
      <dgm:spPr/>
      <dgm:t>
        <a:bodyPr/>
        <a:lstStyle/>
        <a:p>
          <a:endParaRPr lang="fr-FR"/>
        </a:p>
      </dgm:t>
    </dgm:pt>
    <dgm:pt modelId="{977F2ABB-0C96-4996-A0AD-9E2790219584}" type="sibTrans" cxnId="{E7C31348-12AF-4302-9CA2-DCCA33E21831}">
      <dgm:prSet/>
      <dgm:spPr/>
      <dgm:t>
        <a:bodyPr/>
        <a:lstStyle/>
        <a:p>
          <a:endParaRPr lang="fr-FR"/>
        </a:p>
      </dgm:t>
    </dgm:pt>
    <dgm:pt modelId="{A16324C1-70C9-4CA5-B099-F53DBC81A630}">
      <dgm:prSet custT="1"/>
      <dgm:spPr>
        <a:solidFill>
          <a:srgbClr val="EE70EE"/>
        </a:solidFill>
      </dgm:spPr>
      <dgm:t>
        <a:bodyPr/>
        <a:lstStyle/>
        <a:p>
          <a:r>
            <a:rPr lang="fr-FR" sz="2000" b="1" dirty="0" smtClean="0">
              <a:solidFill>
                <a:schemeClr val="tx1"/>
              </a:solidFill>
            </a:rPr>
            <a:t>CHF</a:t>
          </a:r>
          <a:r>
            <a:rPr lang="fr-FR" sz="1800" b="1" dirty="0" smtClean="0">
              <a:solidFill>
                <a:schemeClr val="tx1"/>
              </a:solidFill>
            </a:rPr>
            <a:t>, 50 or 70 Km tunnel</a:t>
          </a:r>
          <a:endParaRPr lang="fr-FR" sz="1800" b="1" dirty="0">
            <a:solidFill>
              <a:schemeClr val="tx1"/>
            </a:solidFill>
          </a:endParaRPr>
        </a:p>
      </dgm:t>
    </dgm:pt>
    <dgm:pt modelId="{BA4A2C75-5A33-4EB0-AEAB-F3A3CE0DD879}" type="parTrans" cxnId="{EF17AADC-7A7A-4A3A-8710-D35E83FB7B76}">
      <dgm:prSet/>
      <dgm:spPr/>
      <dgm:t>
        <a:bodyPr/>
        <a:lstStyle/>
        <a:p>
          <a:endParaRPr lang="fr-FR"/>
        </a:p>
      </dgm:t>
    </dgm:pt>
    <dgm:pt modelId="{C1C88F93-E7C6-4C12-ABFA-F540BE6DA8D8}" type="sibTrans" cxnId="{EF17AADC-7A7A-4A3A-8710-D35E83FB7B76}">
      <dgm:prSet/>
      <dgm:spPr/>
      <dgm:t>
        <a:bodyPr/>
        <a:lstStyle/>
        <a:p>
          <a:endParaRPr lang="fr-FR"/>
        </a:p>
      </dgm:t>
    </dgm:pt>
    <dgm:pt modelId="{3828AC79-9C6D-1A46-A337-B9CFDD52D9AB}">
      <dgm:prSet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FNAL</a:t>
          </a:r>
          <a:endParaRPr lang="en-US" sz="2000" b="1" dirty="0">
            <a:solidFill>
              <a:schemeClr val="tx1"/>
            </a:solidFill>
          </a:endParaRPr>
        </a:p>
      </dgm:t>
    </dgm:pt>
    <dgm:pt modelId="{A4038631-4510-A44E-9B94-EE9C2CD7486B}" type="parTrans" cxnId="{D9286C2D-45A5-5A4C-96E0-4CEA6F9EBA2E}">
      <dgm:prSet/>
      <dgm:spPr/>
      <dgm:t>
        <a:bodyPr/>
        <a:lstStyle/>
        <a:p>
          <a:endParaRPr lang="en-US"/>
        </a:p>
      </dgm:t>
    </dgm:pt>
    <dgm:pt modelId="{3CAC36D9-1761-4F4E-BDC9-B86DF389AF12}" type="sibTrans" cxnId="{D9286C2D-45A5-5A4C-96E0-4CEA6F9EBA2E}">
      <dgm:prSet/>
      <dgm:spPr/>
      <dgm:t>
        <a:bodyPr/>
        <a:lstStyle/>
        <a:p>
          <a:endParaRPr lang="en-US"/>
        </a:p>
      </dgm:t>
    </dgm:pt>
    <dgm:pt modelId="{31FE475E-A732-0347-8696-9DC2121E6D92}">
      <dgm:prSet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100 km tunnel</a:t>
          </a:r>
          <a:endParaRPr lang="en-US" sz="2000" b="1" dirty="0">
            <a:solidFill>
              <a:schemeClr val="tx1"/>
            </a:solidFill>
          </a:endParaRPr>
        </a:p>
      </dgm:t>
    </dgm:pt>
    <dgm:pt modelId="{B77B6E84-608D-374F-B723-4A2C02E8AD68}" type="parTrans" cxnId="{4B7CF441-DB5D-4D48-A18B-566B2D18DCD4}">
      <dgm:prSet/>
      <dgm:spPr/>
      <dgm:t>
        <a:bodyPr/>
        <a:lstStyle/>
        <a:p>
          <a:endParaRPr lang="en-US"/>
        </a:p>
      </dgm:t>
    </dgm:pt>
    <dgm:pt modelId="{DDFDBD91-28E2-DA49-A0A7-7BEC701DE5EE}" type="sibTrans" cxnId="{4B7CF441-DB5D-4D48-A18B-566B2D18DCD4}">
      <dgm:prSet/>
      <dgm:spPr/>
      <dgm:t>
        <a:bodyPr/>
        <a:lstStyle/>
        <a:p>
          <a:endParaRPr lang="en-US"/>
        </a:p>
      </dgm:t>
    </dgm:pt>
    <dgm:pt modelId="{97733F46-B34A-49D0-8DD6-873684723619}" type="pres">
      <dgm:prSet presAssocID="{FB66E6B6-FF77-41A7-B4AE-38D4BB0A4B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97CBE-D0F0-4603-85BF-8BFCC1A8D8BF}" type="pres">
      <dgm:prSet presAssocID="{122103FD-6DE4-46DC-B524-D462EF1B8C3D}" presName="root1" presStyleCnt="0"/>
      <dgm:spPr/>
    </dgm:pt>
    <dgm:pt modelId="{746EB797-1877-4037-B345-1F6EB5E386E6}" type="pres">
      <dgm:prSet presAssocID="{122103FD-6DE4-46DC-B524-D462EF1B8C3D}" presName="LevelOneTextNode" presStyleLbl="node0" presStyleIdx="0" presStyleCnt="1" custAng="5400000" custScaleX="83372" custScaleY="35294" custLinFactNeighborX="5793" custLinFactNeighborY="70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0C2112B-963D-45DB-81EC-CAFB329001A5}" type="pres">
      <dgm:prSet presAssocID="{122103FD-6DE4-46DC-B524-D462EF1B8C3D}" presName="level2hierChild" presStyleCnt="0"/>
      <dgm:spPr/>
    </dgm:pt>
    <dgm:pt modelId="{03AA5A3A-00C6-4A61-98EB-3862EB8AAF53}" type="pres">
      <dgm:prSet presAssocID="{E891752C-2003-47BF-93A4-BEABD2F60B24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1BA079E-5B60-4665-B394-401FD5F0B2D6}" type="pres">
      <dgm:prSet presAssocID="{E891752C-2003-47BF-93A4-BEABD2F60B24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82D5986-CFB8-44CE-9911-184EC87549B4}" type="pres">
      <dgm:prSet presAssocID="{E13F966F-228A-4D83-98BE-BBFB9E421655}" presName="root2" presStyleCnt="0"/>
      <dgm:spPr/>
    </dgm:pt>
    <dgm:pt modelId="{D9BDECD3-0AA0-4E73-B31B-742F27629CF8}" type="pres">
      <dgm:prSet presAssocID="{E13F966F-228A-4D83-98BE-BBFB9E421655}" presName="LevelTwoTextNode" presStyleLbl="node2" presStyleIdx="0" presStyleCnt="2" custScaleX="91402" custScaleY="174196" custLinFactNeighborX="-13553" custLinFactNeighborY="2390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C09BFA-F042-480D-8C70-1A9C15A2C555}" type="pres">
      <dgm:prSet presAssocID="{E13F966F-228A-4D83-98BE-BBFB9E421655}" presName="level3hierChild" presStyleCnt="0"/>
      <dgm:spPr/>
    </dgm:pt>
    <dgm:pt modelId="{66CF13D5-DE6A-435B-8ECA-C4112E5E0264}" type="pres">
      <dgm:prSet presAssocID="{38F468C2-E9E6-4D9F-A2FC-8FF4064760E5}" presName="conn2-1" presStyleLbl="parChTrans1D3" presStyleIdx="0" presStyleCnt="6"/>
      <dgm:spPr/>
      <dgm:t>
        <a:bodyPr/>
        <a:lstStyle/>
        <a:p>
          <a:endParaRPr lang="en-US"/>
        </a:p>
      </dgm:t>
    </dgm:pt>
    <dgm:pt modelId="{D4643B89-8028-468D-9F7C-E9D5CE5BFDC8}" type="pres">
      <dgm:prSet presAssocID="{38F468C2-E9E6-4D9F-A2FC-8FF4064760E5}" presName="connTx" presStyleLbl="parChTrans1D3" presStyleIdx="0" presStyleCnt="6"/>
      <dgm:spPr/>
      <dgm:t>
        <a:bodyPr/>
        <a:lstStyle/>
        <a:p>
          <a:endParaRPr lang="en-US"/>
        </a:p>
      </dgm:t>
    </dgm:pt>
    <dgm:pt modelId="{BA4A8BA5-0E76-4778-85FE-B3E6877C8FE5}" type="pres">
      <dgm:prSet presAssocID="{0EF25B0E-FA04-4D76-A2BA-D9D23B90FF12}" presName="root2" presStyleCnt="0"/>
      <dgm:spPr/>
    </dgm:pt>
    <dgm:pt modelId="{73764224-F89C-43A7-8BB5-D19FBE1F3DA8}" type="pres">
      <dgm:prSet presAssocID="{0EF25B0E-FA04-4D76-A2BA-D9D23B90FF12}" presName="LevelTwoTextNode" presStyleLbl="node3" presStyleIdx="0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48561E-5132-4006-AFBC-43E798F3319B}" type="pres">
      <dgm:prSet presAssocID="{0EF25B0E-FA04-4D76-A2BA-D9D23B90FF12}" presName="level3hierChild" presStyleCnt="0"/>
      <dgm:spPr/>
    </dgm:pt>
    <dgm:pt modelId="{5A73E7C6-541E-4001-94A1-FBFEDDE11202}" type="pres">
      <dgm:prSet presAssocID="{4431DB33-AE92-4876-B41C-84AF52BD7DD2}" presName="conn2-1" presStyleLbl="parChTrans1D4" presStyleIdx="0" presStyleCnt="9"/>
      <dgm:spPr/>
      <dgm:t>
        <a:bodyPr/>
        <a:lstStyle/>
        <a:p>
          <a:endParaRPr lang="en-US"/>
        </a:p>
      </dgm:t>
    </dgm:pt>
    <dgm:pt modelId="{7C6AE272-8809-448E-B0F8-BE7054BDD71E}" type="pres">
      <dgm:prSet presAssocID="{4431DB33-AE92-4876-B41C-84AF52BD7DD2}" presName="connTx" presStyleLbl="parChTrans1D4" presStyleIdx="0" presStyleCnt="9"/>
      <dgm:spPr/>
      <dgm:t>
        <a:bodyPr/>
        <a:lstStyle/>
        <a:p>
          <a:endParaRPr lang="en-US"/>
        </a:p>
      </dgm:t>
    </dgm:pt>
    <dgm:pt modelId="{EA0077AD-34D7-4834-BA78-4EC11C595342}" type="pres">
      <dgm:prSet presAssocID="{8434EF00-D845-42AA-8664-265398E8E1F0}" presName="root2" presStyleCnt="0"/>
      <dgm:spPr/>
    </dgm:pt>
    <dgm:pt modelId="{9244172E-B2C7-468C-83A8-66027479D80A}" type="pres">
      <dgm:prSet presAssocID="{8434EF00-D845-42AA-8664-265398E8E1F0}" presName="LevelTwoTextNode" presStyleLbl="node4" presStyleIdx="0" presStyleCnt="9" custScaleX="128494" custScaleY="892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A10070-FD1B-439F-A288-7DFFA9BB4430}" type="pres">
      <dgm:prSet presAssocID="{8434EF00-D845-42AA-8664-265398E8E1F0}" presName="level3hierChild" presStyleCnt="0"/>
      <dgm:spPr/>
    </dgm:pt>
    <dgm:pt modelId="{8B5B0E59-ADDB-4413-B618-2565B73D927C}" type="pres">
      <dgm:prSet presAssocID="{BD24A223-1EE3-4CEB-AFEE-8282A372F92B}" presName="conn2-1" presStyleLbl="parChTrans1D4" presStyleIdx="1" presStyleCnt="9"/>
      <dgm:spPr/>
      <dgm:t>
        <a:bodyPr/>
        <a:lstStyle/>
        <a:p>
          <a:endParaRPr lang="en-US"/>
        </a:p>
      </dgm:t>
    </dgm:pt>
    <dgm:pt modelId="{698FC10F-4B46-47A0-8382-8EFF6ED26555}" type="pres">
      <dgm:prSet presAssocID="{BD24A223-1EE3-4CEB-AFEE-8282A372F92B}" presName="connTx" presStyleLbl="parChTrans1D4" presStyleIdx="1" presStyleCnt="9"/>
      <dgm:spPr/>
      <dgm:t>
        <a:bodyPr/>
        <a:lstStyle/>
        <a:p>
          <a:endParaRPr lang="en-US"/>
        </a:p>
      </dgm:t>
    </dgm:pt>
    <dgm:pt modelId="{665C8AEF-8321-43F3-A0BD-2ADC8C119148}" type="pres">
      <dgm:prSet presAssocID="{60F93C7E-DF0B-49AC-842C-AFB07A5D5EDA}" presName="root2" presStyleCnt="0"/>
      <dgm:spPr/>
    </dgm:pt>
    <dgm:pt modelId="{BA5D024E-AF28-4E7D-8D71-6AA886DC073D}" type="pres">
      <dgm:prSet presAssocID="{60F93C7E-DF0B-49AC-842C-AFB07A5D5EDA}" presName="LevelTwoTextNode" presStyleLbl="node4" presStyleIdx="1" presStyleCnt="9" custScaleX="123763" custScaleY="849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A72F7D-5629-4101-9BBB-18D4271AA012}" type="pres">
      <dgm:prSet presAssocID="{60F93C7E-DF0B-49AC-842C-AFB07A5D5EDA}" presName="level3hierChild" presStyleCnt="0"/>
      <dgm:spPr/>
    </dgm:pt>
    <dgm:pt modelId="{EDA71DEA-DF84-4FF1-8741-E86F13D9BFC3}" type="pres">
      <dgm:prSet presAssocID="{5969E5CD-933E-47E7-BFE1-4423238EE96D}" presName="conn2-1" presStyleLbl="parChTrans1D3" presStyleIdx="1" presStyleCnt="6"/>
      <dgm:spPr/>
      <dgm:t>
        <a:bodyPr/>
        <a:lstStyle/>
        <a:p>
          <a:endParaRPr lang="en-US"/>
        </a:p>
      </dgm:t>
    </dgm:pt>
    <dgm:pt modelId="{6ED93E2B-B66C-4352-9777-E3D730E271C7}" type="pres">
      <dgm:prSet presAssocID="{5969E5CD-933E-47E7-BFE1-4423238EE96D}" presName="connTx" presStyleLbl="parChTrans1D3" presStyleIdx="1" presStyleCnt="6"/>
      <dgm:spPr/>
      <dgm:t>
        <a:bodyPr/>
        <a:lstStyle/>
        <a:p>
          <a:endParaRPr lang="en-US"/>
        </a:p>
      </dgm:t>
    </dgm:pt>
    <dgm:pt modelId="{E432959B-59DD-4B90-99BC-35F29BEAE816}" type="pres">
      <dgm:prSet presAssocID="{0A0641F3-59FC-4F5B-9D3F-FEC5CE31BB6B}" presName="root2" presStyleCnt="0"/>
      <dgm:spPr/>
    </dgm:pt>
    <dgm:pt modelId="{AB3E9D07-49FE-40B9-AAC6-3054CB65689D}" type="pres">
      <dgm:prSet presAssocID="{0A0641F3-59FC-4F5B-9D3F-FEC5CE31BB6B}" presName="LevelTwoTextNode" presStyleLbl="node3" presStyleIdx="1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877405-8D3F-4E50-9CDF-01CD95926B22}" type="pres">
      <dgm:prSet presAssocID="{0A0641F3-59FC-4F5B-9D3F-FEC5CE31BB6B}" presName="level3hierChild" presStyleCnt="0"/>
      <dgm:spPr/>
    </dgm:pt>
    <dgm:pt modelId="{70F0DCE2-3D54-4133-90A6-C7BE1E00CABB}" type="pres">
      <dgm:prSet presAssocID="{7FB6EBC9-F420-4FFE-A7CB-FA16D5CDF304}" presName="conn2-1" presStyleLbl="parChTrans1D4" presStyleIdx="2" presStyleCnt="9"/>
      <dgm:spPr/>
      <dgm:t>
        <a:bodyPr/>
        <a:lstStyle/>
        <a:p>
          <a:endParaRPr lang="en-US"/>
        </a:p>
      </dgm:t>
    </dgm:pt>
    <dgm:pt modelId="{395B0FBE-9418-4BE5-AC6A-65CF5D71820E}" type="pres">
      <dgm:prSet presAssocID="{7FB6EBC9-F420-4FFE-A7CB-FA16D5CDF304}" presName="connTx" presStyleLbl="parChTrans1D4" presStyleIdx="2" presStyleCnt="9"/>
      <dgm:spPr/>
      <dgm:t>
        <a:bodyPr/>
        <a:lstStyle/>
        <a:p>
          <a:endParaRPr lang="en-US"/>
        </a:p>
      </dgm:t>
    </dgm:pt>
    <dgm:pt modelId="{AFDC4042-03CA-4A29-835B-7D70CEE1B5E5}" type="pres">
      <dgm:prSet presAssocID="{84CF1500-9D79-473A-9C2D-ACDE92F4E960}" presName="root2" presStyleCnt="0"/>
      <dgm:spPr/>
    </dgm:pt>
    <dgm:pt modelId="{11BF21CD-3BDD-4539-8AC2-35E498B86843}" type="pres">
      <dgm:prSet presAssocID="{84CF1500-9D79-473A-9C2D-ACDE92F4E960}" presName="LevelTwoTextNode" presStyleLbl="node4" presStyleIdx="2" presStyleCnt="9" custScaleX="178785" custScaleY="6201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1A09C11-D0BC-4468-807F-38DE7636651E}" type="pres">
      <dgm:prSet presAssocID="{84CF1500-9D79-473A-9C2D-ACDE92F4E960}" presName="level3hierChild" presStyleCnt="0"/>
      <dgm:spPr/>
    </dgm:pt>
    <dgm:pt modelId="{86ED0E06-39FA-4325-9BBF-20430B7C38B2}" type="pres">
      <dgm:prSet presAssocID="{AC99EA71-D360-42E9-B629-23C7455CCA04}" presName="conn2-1" presStyleLbl="parChTrans1D4" presStyleIdx="3" presStyleCnt="9"/>
      <dgm:spPr/>
      <dgm:t>
        <a:bodyPr/>
        <a:lstStyle/>
        <a:p>
          <a:endParaRPr lang="en-US"/>
        </a:p>
      </dgm:t>
    </dgm:pt>
    <dgm:pt modelId="{1064B8D8-5E91-4446-92B9-A6E0B509E568}" type="pres">
      <dgm:prSet presAssocID="{AC99EA71-D360-42E9-B629-23C7455CCA04}" presName="connTx" presStyleLbl="parChTrans1D4" presStyleIdx="3" presStyleCnt="9"/>
      <dgm:spPr/>
      <dgm:t>
        <a:bodyPr/>
        <a:lstStyle/>
        <a:p>
          <a:endParaRPr lang="en-US"/>
        </a:p>
      </dgm:t>
    </dgm:pt>
    <dgm:pt modelId="{A914879D-48F6-4EF9-AA56-86CFFCDFE01D}" type="pres">
      <dgm:prSet presAssocID="{19632C44-B927-4FA2-B6EB-908A8483E21B}" presName="root2" presStyleCnt="0"/>
      <dgm:spPr/>
    </dgm:pt>
    <dgm:pt modelId="{5F738D1E-5A60-42FB-8212-0F480261B18F}" type="pres">
      <dgm:prSet presAssocID="{19632C44-B927-4FA2-B6EB-908A8483E21B}" presName="LevelTwoTextNode" presStyleLbl="node4" presStyleIdx="3" presStyleCnt="9" custScaleX="123763" custScaleY="660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D34C43-39BD-4187-95F9-BA15EF465ACF}" type="pres">
      <dgm:prSet presAssocID="{19632C44-B927-4FA2-B6EB-908A8483E21B}" presName="level3hierChild" presStyleCnt="0"/>
      <dgm:spPr/>
    </dgm:pt>
    <dgm:pt modelId="{26D99419-168C-41C2-9E99-7EDB815B8C21}" type="pres">
      <dgm:prSet presAssocID="{B1151CEA-1A0B-4362-9368-B516491D1A21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94FB6221-C7CE-4AA6-901F-B02FF3892E3D}" type="pres">
      <dgm:prSet presAssocID="{B1151CEA-1A0B-4362-9368-B516491D1A21}" presName="connTx" presStyleLbl="parChTrans1D2" presStyleIdx="1" presStyleCnt="2"/>
      <dgm:spPr/>
      <dgm:t>
        <a:bodyPr/>
        <a:lstStyle/>
        <a:p>
          <a:endParaRPr lang="en-US"/>
        </a:p>
      </dgm:t>
    </dgm:pt>
    <dgm:pt modelId="{1CBBEFC6-2BD2-420B-9028-CF4FD96B3BF2}" type="pres">
      <dgm:prSet presAssocID="{132711F7-8848-4453-8CCA-6ECFAA4220C5}" presName="root2" presStyleCnt="0"/>
      <dgm:spPr/>
    </dgm:pt>
    <dgm:pt modelId="{5F90FA9B-C0EF-4144-ABBE-7B9F23F97D50}" type="pres">
      <dgm:prSet presAssocID="{132711F7-8848-4453-8CCA-6ECFAA4220C5}" presName="LevelTwoTextNode" presStyleLbl="node2" presStyleIdx="1" presStyleCnt="2" custScaleX="89461" custScaleY="163799" custLinFactNeighborX="-21684" custLinFactNeighborY="-17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C62AC9-4EA0-48B6-AE24-0F30C835F1A6}" type="pres">
      <dgm:prSet presAssocID="{132711F7-8848-4453-8CCA-6ECFAA4220C5}" presName="level3hierChild" presStyleCnt="0"/>
      <dgm:spPr/>
    </dgm:pt>
    <dgm:pt modelId="{0FCECF3C-9646-418E-9602-1EC96B3EFAA1}" type="pres">
      <dgm:prSet presAssocID="{7DD92EAB-0B6A-497B-8F71-99C6486A400D}" presName="conn2-1" presStyleLbl="parChTrans1D3" presStyleIdx="2" presStyleCnt="6"/>
      <dgm:spPr/>
      <dgm:t>
        <a:bodyPr/>
        <a:lstStyle/>
        <a:p>
          <a:endParaRPr lang="en-US"/>
        </a:p>
      </dgm:t>
    </dgm:pt>
    <dgm:pt modelId="{F6EE1B99-8D4F-48B3-957E-53B2FDA02387}" type="pres">
      <dgm:prSet presAssocID="{7DD92EAB-0B6A-497B-8F71-99C6486A400D}" presName="connTx" presStyleLbl="parChTrans1D3" presStyleIdx="2" presStyleCnt="6"/>
      <dgm:spPr/>
      <dgm:t>
        <a:bodyPr/>
        <a:lstStyle/>
        <a:p>
          <a:endParaRPr lang="en-US"/>
        </a:p>
      </dgm:t>
    </dgm:pt>
    <dgm:pt modelId="{CDACF92A-EE14-427D-9D26-0F24B25083F2}" type="pres">
      <dgm:prSet presAssocID="{CD40AC17-DCB9-4F6F-B021-940DF98BE3DE}" presName="root2" presStyleCnt="0"/>
      <dgm:spPr/>
    </dgm:pt>
    <dgm:pt modelId="{5C64BAE1-8DE5-49A1-8B18-5B424A12428D}" type="pres">
      <dgm:prSet presAssocID="{CD40AC17-DCB9-4F6F-B021-940DF98BE3DE}" presName="LevelTwoTextNode" presStyleLbl="node3" presStyleIdx="2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BCE444B-62A2-44D4-B580-E8EEF370273D}" type="pres">
      <dgm:prSet presAssocID="{CD40AC17-DCB9-4F6F-B021-940DF98BE3DE}" presName="level3hierChild" presStyleCnt="0"/>
      <dgm:spPr/>
    </dgm:pt>
    <dgm:pt modelId="{3D60B26E-E99C-4B8F-825C-CC20E092638B}" type="pres">
      <dgm:prSet presAssocID="{87D91A33-A4A3-43D6-B003-F376BFF0C7F2}" presName="conn2-1" presStyleLbl="parChTrans1D4" presStyleIdx="4" presStyleCnt="9"/>
      <dgm:spPr/>
      <dgm:t>
        <a:bodyPr/>
        <a:lstStyle/>
        <a:p>
          <a:endParaRPr lang="en-US"/>
        </a:p>
      </dgm:t>
    </dgm:pt>
    <dgm:pt modelId="{44BD2BC5-65F9-4CB0-83F2-3B97132D5C63}" type="pres">
      <dgm:prSet presAssocID="{87D91A33-A4A3-43D6-B003-F376BFF0C7F2}" presName="connTx" presStyleLbl="parChTrans1D4" presStyleIdx="4" presStyleCnt="9"/>
      <dgm:spPr/>
      <dgm:t>
        <a:bodyPr/>
        <a:lstStyle/>
        <a:p>
          <a:endParaRPr lang="en-US"/>
        </a:p>
      </dgm:t>
    </dgm:pt>
    <dgm:pt modelId="{AB3CCC79-2E05-4DC5-AF0F-27F2764D7BED}" type="pres">
      <dgm:prSet presAssocID="{DFE3F5B7-8F4E-4552-827F-25B9BB348AB7}" presName="root2" presStyleCnt="0"/>
      <dgm:spPr/>
    </dgm:pt>
    <dgm:pt modelId="{CFD12D89-649A-4172-B85F-3C9EDA4ECA97}" type="pres">
      <dgm:prSet presAssocID="{DFE3F5B7-8F4E-4552-827F-25B9BB348AB7}" presName="LevelTwoTextNode" presStyleLbl="node4" presStyleIdx="4" presStyleCnt="9" custScaleX="2252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F8D82E-D64D-4FE0-AB08-CF7090F7FBAD}" type="pres">
      <dgm:prSet presAssocID="{DFE3F5B7-8F4E-4552-827F-25B9BB348AB7}" presName="level3hierChild" presStyleCnt="0"/>
      <dgm:spPr/>
    </dgm:pt>
    <dgm:pt modelId="{49F32DE5-989D-4D3F-BE3B-7FEACF04E721}" type="pres">
      <dgm:prSet presAssocID="{13CB0C7C-ABD5-4306-8E2C-415763E92C13}" presName="conn2-1" presStyleLbl="parChTrans1D4" presStyleIdx="5" presStyleCnt="9"/>
      <dgm:spPr/>
      <dgm:t>
        <a:bodyPr/>
        <a:lstStyle/>
        <a:p>
          <a:endParaRPr lang="en-US"/>
        </a:p>
      </dgm:t>
    </dgm:pt>
    <dgm:pt modelId="{2FD2B232-3A0D-4141-AA24-2E67D0745733}" type="pres">
      <dgm:prSet presAssocID="{13CB0C7C-ABD5-4306-8E2C-415763E92C13}" presName="connTx" presStyleLbl="parChTrans1D4" presStyleIdx="5" presStyleCnt="9"/>
      <dgm:spPr/>
      <dgm:t>
        <a:bodyPr/>
        <a:lstStyle/>
        <a:p>
          <a:endParaRPr lang="en-US"/>
        </a:p>
      </dgm:t>
    </dgm:pt>
    <dgm:pt modelId="{D3FDA386-E53D-46FA-AC1E-2FF840C1CA0A}" type="pres">
      <dgm:prSet presAssocID="{38B78BAC-B5B8-4888-9A2F-63442CB8A030}" presName="root2" presStyleCnt="0"/>
      <dgm:spPr/>
    </dgm:pt>
    <dgm:pt modelId="{D28F096F-020E-46E8-B191-18CA678C1757}" type="pres">
      <dgm:prSet presAssocID="{38B78BAC-B5B8-4888-9A2F-63442CB8A030}" presName="LevelTwoTextNode" presStyleLbl="node4" presStyleIdx="5" presStyleCnt="9" custScaleX="2276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06E0CB8-42FF-400C-9CAF-F4627CB74CE1}" type="pres">
      <dgm:prSet presAssocID="{38B78BAC-B5B8-4888-9A2F-63442CB8A030}" presName="level3hierChild" presStyleCnt="0"/>
      <dgm:spPr/>
    </dgm:pt>
    <dgm:pt modelId="{6CC1E0AF-9B37-4948-B471-A56CECAE57AD}" type="pres">
      <dgm:prSet presAssocID="{354B3AC1-2BEF-41B6-988B-2D431FFB3AB4}" presName="conn2-1" presStyleLbl="parChTrans1D3" presStyleIdx="3" presStyleCnt="6"/>
      <dgm:spPr/>
      <dgm:t>
        <a:bodyPr/>
        <a:lstStyle/>
        <a:p>
          <a:endParaRPr lang="en-US"/>
        </a:p>
      </dgm:t>
    </dgm:pt>
    <dgm:pt modelId="{5681C1B1-FE46-4EA7-844F-4DDCFC1BB9DB}" type="pres">
      <dgm:prSet presAssocID="{354B3AC1-2BEF-41B6-988B-2D431FFB3AB4}" presName="connTx" presStyleLbl="parChTrans1D3" presStyleIdx="3" presStyleCnt="6"/>
      <dgm:spPr/>
      <dgm:t>
        <a:bodyPr/>
        <a:lstStyle/>
        <a:p>
          <a:endParaRPr lang="en-US"/>
        </a:p>
      </dgm:t>
    </dgm:pt>
    <dgm:pt modelId="{403698EC-EC89-4CAB-8370-D7531395F2E3}" type="pres">
      <dgm:prSet presAssocID="{66E37F70-BD19-452C-82A9-33DE1125F259}" presName="root2" presStyleCnt="0"/>
      <dgm:spPr/>
    </dgm:pt>
    <dgm:pt modelId="{CFB1BE60-7211-44C0-B94A-FFD7D56619B8}" type="pres">
      <dgm:prSet presAssocID="{66E37F70-BD19-452C-82A9-33DE1125F259}" presName="LevelTwoTextNode" presStyleLbl="node3" presStyleIdx="3" presStyleCnt="6" custScaleY="997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D6E7A80-2915-45CB-A903-56CCD557E818}" type="pres">
      <dgm:prSet presAssocID="{66E37F70-BD19-452C-82A9-33DE1125F259}" presName="level3hierChild" presStyleCnt="0"/>
      <dgm:spPr/>
    </dgm:pt>
    <dgm:pt modelId="{DBDD9EC4-B8D7-435D-A58B-F95C174A39F5}" type="pres">
      <dgm:prSet presAssocID="{FE4485FA-F1DE-4573-B8D1-0B9891E857B5}" presName="conn2-1" presStyleLbl="parChTrans1D4" presStyleIdx="6" presStyleCnt="9"/>
      <dgm:spPr/>
      <dgm:t>
        <a:bodyPr/>
        <a:lstStyle/>
        <a:p>
          <a:endParaRPr lang="en-US"/>
        </a:p>
      </dgm:t>
    </dgm:pt>
    <dgm:pt modelId="{EB43E287-9E58-450D-8BA1-82FBC3780692}" type="pres">
      <dgm:prSet presAssocID="{FE4485FA-F1DE-4573-B8D1-0B9891E857B5}" presName="connTx" presStyleLbl="parChTrans1D4" presStyleIdx="6" presStyleCnt="9"/>
      <dgm:spPr/>
      <dgm:t>
        <a:bodyPr/>
        <a:lstStyle/>
        <a:p>
          <a:endParaRPr lang="en-US"/>
        </a:p>
      </dgm:t>
    </dgm:pt>
    <dgm:pt modelId="{B02AC4B8-3BD6-46F8-AD5F-087BEE4B54A2}" type="pres">
      <dgm:prSet presAssocID="{D62E185A-FC9E-45DE-9FEC-8DD0B7528531}" presName="root2" presStyleCnt="0"/>
      <dgm:spPr/>
    </dgm:pt>
    <dgm:pt modelId="{DBED7070-4716-47BD-ABAB-70E9D4E2668B}" type="pres">
      <dgm:prSet presAssocID="{D62E185A-FC9E-45DE-9FEC-8DD0B7528531}" presName="LevelTwoTextNode" presStyleLbl="node4" presStyleIdx="6" presStyleCnt="9" custScaleX="2166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E990FBC-14BD-4F93-A1B2-D39D0A9A046B}" type="pres">
      <dgm:prSet presAssocID="{D62E185A-FC9E-45DE-9FEC-8DD0B7528531}" presName="level3hierChild" presStyleCnt="0"/>
      <dgm:spPr/>
    </dgm:pt>
    <dgm:pt modelId="{E4B3F34C-8D57-4E9A-B69F-CC9DABFCF41C}" type="pres">
      <dgm:prSet presAssocID="{F7F2096C-ADCF-4FC3-9175-D563A6BCF079}" presName="conn2-1" presStyleLbl="parChTrans1D3" presStyleIdx="4" presStyleCnt="6"/>
      <dgm:spPr/>
      <dgm:t>
        <a:bodyPr/>
        <a:lstStyle/>
        <a:p>
          <a:endParaRPr lang="fr-FR"/>
        </a:p>
      </dgm:t>
    </dgm:pt>
    <dgm:pt modelId="{C5550E6F-87FA-4E4F-804F-63DE334CE731}" type="pres">
      <dgm:prSet presAssocID="{F7F2096C-ADCF-4FC3-9175-D563A6BCF079}" presName="connTx" presStyleLbl="parChTrans1D3" presStyleIdx="4" presStyleCnt="6"/>
      <dgm:spPr/>
      <dgm:t>
        <a:bodyPr/>
        <a:lstStyle/>
        <a:p>
          <a:endParaRPr lang="fr-FR"/>
        </a:p>
      </dgm:t>
    </dgm:pt>
    <dgm:pt modelId="{13B720A5-BB17-4476-AEC6-630E4E1FF8B1}" type="pres">
      <dgm:prSet presAssocID="{ADB491E3-A6FD-4C44-B6F9-208F41141C21}" presName="root2" presStyleCnt="0"/>
      <dgm:spPr/>
    </dgm:pt>
    <dgm:pt modelId="{713E17CB-E6C0-4070-BAB9-766BC8D05F36}" type="pres">
      <dgm:prSet presAssocID="{ADB491E3-A6FD-4C44-B6F9-208F41141C21}" presName="LevelTwoTextNode" presStyleLbl="node3" presStyleIdx="4" presStyleCnt="6" custScaleY="9975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D6EB9E7-2D1A-43A7-9B8C-7DF7BB6A9E3F}" type="pres">
      <dgm:prSet presAssocID="{ADB491E3-A6FD-4C44-B6F9-208F41141C21}" presName="level3hierChild" presStyleCnt="0"/>
      <dgm:spPr/>
    </dgm:pt>
    <dgm:pt modelId="{D3268BE1-022C-4322-9809-0BD8CB1888DD}" type="pres">
      <dgm:prSet presAssocID="{BA4A2C75-5A33-4EB0-AEAB-F3A3CE0DD879}" presName="conn2-1" presStyleLbl="parChTrans1D4" presStyleIdx="7" presStyleCnt="9"/>
      <dgm:spPr/>
      <dgm:t>
        <a:bodyPr/>
        <a:lstStyle/>
        <a:p>
          <a:endParaRPr lang="fr-FR"/>
        </a:p>
      </dgm:t>
    </dgm:pt>
    <dgm:pt modelId="{576A0A77-979A-4D5E-9726-298014A56FA5}" type="pres">
      <dgm:prSet presAssocID="{BA4A2C75-5A33-4EB0-AEAB-F3A3CE0DD879}" presName="connTx" presStyleLbl="parChTrans1D4" presStyleIdx="7" presStyleCnt="9"/>
      <dgm:spPr/>
      <dgm:t>
        <a:bodyPr/>
        <a:lstStyle/>
        <a:p>
          <a:endParaRPr lang="fr-FR"/>
        </a:p>
      </dgm:t>
    </dgm:pt>
    <dgm:pt modelId="{1530A893-4345-4308-8D64-5DDFA34E359F}" type="pres">
      <dgm:prSet presAssocID="{A16324C1-70C9-4CA5-B099-F53DBC81A630}" presName="root2" presStyleCnt="0"/>
      <dgm:spPr/>
    </dgm:pt>
    <dgm:pt modelId="{1F0F6D63-2F9F-4DF0-BC4D-703E29E72419}" type="pres">
      <dgm:prSet presAssocID="{A16324C1-70C9-4CA5-B099-F53DBC81A630}" presName="LevelTwoTextNode" presStyleLbl="node4" presStyleIdx="7" presStyleCnt="9" custScaleX="15255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373C4BA-0127-4E18-B13E-377544A75F5C}" type="pres">
      <dgm:prSet presAssocID="{A16324C1-70C9-4CA5-B099-F53DBC81A630}" presName="level3hierChild" presStyleCnt="0"/>
      <dgm:spPr/>
    </dgm:pt>
    <dgm:pt modelId="{3912CCA5-3FE5-B240-B543-FE37E277DB9E}" type="pres">
      <dgm:prSet presAssocID="{A4038631-4510-A44E-9B94-EE9C2CD7486B}" presName="conn2-1" presStyleLbl="parChTrans1D3" presStyleIdx="5" presStyleCnt="6"/>
      <dgm:spPr/>
      <dgm:t>
        <a:bodyPr/>
        <a:lstStyle/>
        <a:p>
          <a:endParaRPr lang="en-US"/>
        </a:p>
      </dgm:t>
    </dgm:pt>
    <dgm:pt modelId="{17265028-577B-8745-B0EF-5505E6AFE376}" type="pres">
      <dgm:prSet presAssocID="{A4038631-4510-A44E-9B94-EE9C2CD7486B}" presName="connTx" presStyleLbl="parChTrans1D3" presStyleIdx="5" presStyleCnt="6"/>
      <dgm:spPr/>
      <dgm:t>
        <a:bodyPr/>
        <a:lstStyle/>
        <a:p>
          <a:endParaRPr lang="en-US"/>
        </a:p>
      </dgm:t>
    </dgm:pt>
    <dgm:pt modelId="{0215F3C2-9961-6948-8F89-74E5EBA824D0}" type="pres">
      <dgm:prSet presAssocID="{3828AC79-9C6D-1A46-A337-B9CFDD52D9AB}" presName="root2" presStyleCnt="0"/>
      <dgm:spPr/>
    </dgm:pt>
    <dgm:pt modelId="{B487C830-0BE3-9949-9063-D53F3CB609FA}" type="pres">
      <dgm:prSet presAssocID="{3828AC79-9C6D-1A46-A337-B9CFDD52D9AB}" presName="LevelTwoTextNode" presStyleLbl="node3" presStyleIdx="5" presStyleCnt="6" custScaleY="997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9AE6D51-86B7-FF48-BCFA-220F7FC88B1A}" type="pres">
      <dgm:prSet presAssocID="{3828AC79-9C6D-1A46-A337-B9CFDD52D9AB}" presName="level3hierChild" presStyleCnt="0"/>
      <dgm:spPr/>
    </dgm:pt>
    <dgm:pt modelId="{4DE3EAA2-E508-C141-8EF4-BF0F027ABA64}" type="pres">
      <dgm:prSet presAssocID="{B77B6E84-608D-374F-B723-4A2C02E8AD68}" presName="conn2-1" presStyleLbl="parChTrans1D4" presStyleIdx="8" presStyleCnt="9"/>
      <dgm:spPr/>
      <dgm:t>
        <a:bodyPr/>
        <a:lstStyle/>
        <a:p>
          <a:endParaRPr lang="en-US"/>
        </a:p>
      </dgm:t>
    </dgm:pt>
    <dgm:pt modelId="{F49A6177-498C-C845-AEC8-D0260DE15E2A}" type="pres">
      <dgm:prSet presAssocID="{B77B6E84-608D-374F-B723-4A2C02E8AD68}" presName="connTx" presStyleLbl="parChTrans1D4" presStyleIdx="8" presStyleCnt="9"/>
      <dgm:spPr/>
      <dgm:t>
        <a:bodyPr/>
        <a:lstStyle/>
        <a:p>
          <a:endParaRPr lang="en-US"/>
        </a:p>
      </dgm:t>
    </dgm:pt>
    <dgm:pt modelId="{3FC231F5-08AF-AB42-A4D8-E8C79062DFF3}" type="pres">
      <dgm:prSet presAssocID="{31FE475E-A732-0347-8696-9DC2121E6D92}" presName="root2" presStyleCnt="0"/>
      <dgm:spPr/>
    </dgm:pt>
    <dgm:pt modelId="{9EBF5CE7-FA0A-3743-A467-831EB25FBC1A}" type="pres">
      <dgm:prSet presAssocID="{31FE475E-A732-0347-8696-9DC2121E6D92}" presName="LevelTwoTextNode" presStyleLbl="node4" presStyleIdx="8" presStyleCnt="9" custScaleX="1317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048E2E8-F39D-E449-9C77-31BB02020EFC}" type="pres">
      <dgm:prSet presAssocID="{31FE475E-A732-0347-8696-9DC2121E6D92}" presName="level3hierChild" presStyleCnt="0"/>
      <dgm:spPr/>
    </dgm:pt>
  </dgm:ptLst>
  <dgm:cxnLst>
    <dgm:cxn modelId="{28170240-B257-9F47-9DB4-FC304D46D741}" type="presOf" srcId="{CD40AC17-DCB9-4F6F-B021-940DF98BE3DE}" destId="{5C64BAE1-8DE5-49A1-8B18-5B424A12428D}" srcOrd="0" destOrd="0" presId="urn:microsoft.com/office/officeart/2008/layout/HorizontalMultiLevelHierarchy"/>
    <dgm:cxn modelId="{E07F57B1-DD5C-A74D-A621-A6A164613E46}" type="presOf" srcId="{87D91A33-A4A3-43D6-B003-F376BFF0C7F2}" destId="{44BD2BC5-65F9-4CB0-83F2-3B97132D5C63}" srcOrd="1" destOrd="0" presId="urn:microsoft.com/office/officeart/2008/layout/HorizontalMultiLevelHierarchy"/>
    <dgm:cxn modelId="{4A8431C3-3465-41D4-983A-8FCF39E060CB}" srcId="{132711F7-8848-4453-8CCA-6ECFAA4220C5}" destId="{CD40AC17-DCB9-4F6F-B021-940DF98BE3DE}" srcOrd="0" destOrd="0" parTransId="{7DD92EAB-0B6A-497B-8F71-99C6486A400D}" sibTransId="{C4775C4C-782D-4A33-A6E3-F26B2058DBE8}"/>
    <dgm:cxn modelId="{69B7497D-C2AE-684C-A454-7F90D382B304}" type="presOf" srcId="{AC99EA71-D360-42E9-B629-23C7455CCA04}" destId="{86ED0E06-39FA-4325-9BBF-20430B7C38B2}" srcOrd="0" destOrd="0" presId="urn:microsoft.com/office/officeart/2008/layout/HorizontalMultiLevelHierarchy"/>
    <dgm:cxn modelId="{61042ECA-6155-EA4C-899C-866C31B2B808}" type="presOf" srcId="{A4038631-4510-A44E-9B94-EE9C2CD7486B}" destId="{3912CCA5-3FE5-B240-B543-FE37E277DB9E}" srcOrd="0" destOrd="0" presId="urn:microsoft.com/office/officeart/2008/layout/HorizontalMultiLevelHierarchy"/>
    <dgm:cxn modelId="{B4E49DDC-21E3-F944-BFE5-F7BB662BEEAA}" type="presOf" srcId="{A16324C1-70C9-4CA5-B099-F53DBC81A630}" destId="{1F0F6D63-2F9F-4DF0-BC4D-703E29E72419}" srcOrd="0" destOrd="0" presId="urn:microsoft.com/office/officeart/2008/layout/HorizontalMultiLevelHierarchy"/>
    <dgm:cxn modelId="{41A83B07-8625-4ECD-8393-8712FB82BB04}" srcId="{0EF25B0E-FA04-4D76-A2BA-D9D23B90FF12}" destId="{8434EF00-D845-42AA-8664-265398E8E1F0}" srcOrd="0" destOrd="0" parTransId="{4431DB33-AE92-4876-B41C-84AF52BD7DD2}" sibTransId="{ADBD9DB4-4142-4424-BEA3-EACBB9B718A3}"/>
    <dgm:cxn modelId="{B030F4A6-8E49-41F6-A027-2C41C8CE3F2B}" srcId="{0A0641F3-59FC-4F5B-9D3F-FEC5CE31BB6B}" destId="{19632C44-B927-4FA2-B6EB-908A8483E21B}" srcOrd="1" destOrd="0" parTransId="{AC99EA71-D360-42E9-B629-23C7455CCA04}" sibTransId="{78114EC4-3534-4DE7-BA87-CBF28FA4538A}"/>
    <dgm:cxn modelId="{2E50EE2A-B1D5-48A0-AD36-B42DE91F95FC}" srcId="{132711F7-8848-4453-8CCA-6ECFAA4220C5}" destId="{66E37F70-BD19-452C-82A9-33DE1125F259}" srcOrd="1" destOrd="0" parTransId="{354B3AC1-2BEF-41B6-988B-2D431FFB3AB4}" sibTransId="{6A6B5D57-0F69-4171-B6B5-43A785D6F327}"/>
    <dgm:cxn modelId="{7FD9E1A5-5172-1545-9CCE-A75E3D27A1BF}" type="presOf" srcId="{38B78BAC-B5B8-4888-9A2F-63442CB8A030}" destId="{D28F096F-020E-46E8-B191-18CA678C1757}" srcOrd="0" destOrd="0" presId="urn:microsoft.com/office/officeart/2008/layout/HorizontalMultiLevelHierarchy"/>
    <dgm:cxn modelId="{B371BA68-366A-8842-BB58-4AA54F737AA9}" type="presOf" srcId="{5969E5CD-933E-47E7-BFE1-4423238EE96D}" destId="{EDA71DEA-DF84-4FF1-8741-E86F13D9BFC3}" srcOrd="0" destOrd="0" presId="urn:microsoft.com/office/officeart/2008/layout/HorizontalMultiLevelHierarchy"/>
    <dgm:cxn modelId="{73F7F19E-8449-B640-A9D1-1E3615B834F3}" type="presOf" srcId="{84CF1500-9D79-473A-9C2D-ACDE92F4E960}" destId="{11BF21CD-3BDD-4539-8AC2-35E498B86843}" srcOrd="0" destOrd="0" presId="urn:microsoft.com/office/officeart/2008/layout/HorizontalMultiLevelHierarchy"/>
    <dgm:cxn modelId="{B33E6EB1-54F1-2945-BD0B-7893F192D9BA}" type="presOf" srcId="{AC99EA71-D360-42E9-B629-23C7455CCA04}" destId="{1064B8D8-5E91-4446-92B9-A6E0B509E568}" srcOrd="1" destOrd="0" presId="urn:microsoft.com/office/officeart/2008/layout/HorizontalMultiLevelHierarchy"/>
    <dgm:cxn modelId="{37B8AAF0-42CA-AF48-A80F-5006D9A67B0E}" type="presOf" srcId="{354B3AC1-2BEF-41B6-988B-2D431FFB3AB4}" destId="{6CC1E0AF-9B37-4948-B471-A56CECAE57AD}" srcOrd="0" destOrd="0" presId="urn:microsoft.com/office/officeart/2008/layout/HorizontalMultiLevelHierarchy"/>
    <dgm:cxn modelId="{56D08F22-BCA7-7045-9862-E553782369B6}" type="presOf" srcId="{38F468C2-E9E6-4D9F-A2FC-8FF4064760E5}" destId="{D4643B89-8028-468D-9F7C-E9D5CE5BFDC8}" srcOrd="1" destOrd="0" presId="urn:microsoft.com/office/officeart/2008/layout/HorizontalMultiLevelHierarchy"/>
    <dgm:cxn modelId="{01FFEAFB-FB53-4649-B4F2-D247EFFAE6C1}" srcId="{0A0641F3-59FC-4F5B-9D3F-FEC5CE31BB6B}" destId="{84CF1500-9D79-473A-9C2D-ACDE92F4E960}" srcOrd="0" destOrd="0" parTransId="{7FB6EBC9-F420-4FFE-A7CB-FA16D5CDF304}" sibTransId="{DA3A12C6-540B-4C74-9718-DCD1D5610E6C}"/>
    <dgm:cxn modelId="{6464BCAE-84A9-4BDC-932E-8CF4765E478A}" srcId="{CD40AC17-DCB9-4F6F-B021-940DF98BE3DE}" destId="{38B78BAC-B5B8-4888-9A2F-63442CB8A030}" srcOrd="1" destOrd="0" parTransId="{13CB0C7C-ABD5-4306-8E2C-415763E92C13}" sibTransId="{63AC6A95-F5A2-4932-A792-96A0A92E9825}"/>
    <dgm:cxn modelId="{48F60F97-C2D2-C54F-8567-965A45F250AA}" type="presOf" srcId="{354B3AC1-2BEF-41B6-988B-2D431FFB3AB4}" destId="{5681C1B1-FE46-4EA7-844F-4DDCFC1BB9DB}" srcOrd="1" destOrd="0" presId="urn:microsoft.com/office/officeart/2008/layout/HorizontalMultiLevelHierarchy"/>
    <dgm:cxn modelId="{75B1BFA2-3406-4F41-B2EF-92F3FEE20BD3}" type="presOf" srcId="{B1151CEA-1A0B-4362-9368-B516491D1A21}" destId="{94FB6221-C7CE-4AA6-901F-B02FF3892E3D}" srcOrd="1" destOrd="0" presId="urn:microsoft.com/office/officeart/2008/layout/HorizontalMultiLevelHierarchy"/>
    <dgm:cxn modelId="{55FF79EF-A1C4-4BFD-B34E-C8E7E544AE80}" srcId="{122103FD-6DE4-46DC-B524-D462EF1B8C3D}" destId="{132711F7-8848-4453-8CCA-6ECFAA4220C5}" srcOrd="1" destOrd="0" parTransId="{B1151CEA-1A0B-4362-9368-B516491D1A21}" sibTransId="{FDD2FDF2-844F-4897-879C-D8CEFF2341D3}"/>
    <dgm:cxn modelId="{5130091D-B37E-EA41-A490-D62DD4D1414B}" type="presOf" srcId="{B1151CEA-1A0B-4362-9368-B516491D1A21}" destId="{26D99419-168C-41C2-9E99-7EDB815B8C21}" srcOrd="0" destOrd="0" presId="urn:microsoft.com/office/officeart/2008/layout/HorizontalMultiLevelHierarchy"/>
    <dgm:cxn modelId="{078BC8A9-3149-446C-8361-93D918678009}" srcId="{122103FD-6DE4-46DC-B524-D462EF1B8C3D}" destId="{E13F966F-228A-4D83-98BE-BBFB9E421655}" srcOrd="0" destOrd="0" parTransId="{E891752C-2003-47BF-93A4-BEABD2F60B24}" sibTransId="{680ED297-BAD3-4340-897A-73F2D8FF7A2B}"/>
    <dgm:cxn modelId="{9F444F32-8EE8-F04C-BA71-47BA0CA09991}" type="presOf" srcId="{0EF25B0E-FA04-4D76-A2BA-D9D23B90FF12}" destId="{73764224-F89C-43A7-8BB5-D19FBE1F3DA8}" srcOrd="0" destOrd="0" presId="urn:microsoft.com/office/officeart/2008/layout/HorizontalMultiLevelHierarchy"/>
    <dgm:cxn modelId="{73CDDB2D-A1A8-AF4F-8842-C65B2D3B887C}" type="presOf" srcId="{BA4A2C75-5A33-4EB0-AEAB-F3A3CE0DD879}" destId="{576A0A77-979A-4D5E-9726-298014A56FA5}" srcOrd="1" destOrd="0" presId="urn:microsoft.com/office/officeart/2008/layout/HorizontalMultiLevelHierarchy"/>
    <dgm:cxn modelId="{ABC6C521-74AB-1447-8EA0-474A68B771B9}" type="presOf" srcId="{4431DB33-AE92-4876-B41C-84AF52BD7DD2}" destId="{5A73E7C6-541E-4001-94A1-FBFEDDE11202}" srcOrd="0" destOrd="0" presId="urn:microsoft.com/office/officeart/2008/layout/HorizontalMultiLevelHierarchy"/>
    <dgm:cxn modelId="{6AF62710-96E9-CD47-B92C-E4C8124AB80B}" type="presOf" srcId="{FE4485FA-F1DE-4573-B8D1-0B9891E857B5}" destId="{DBDD9EC4-B8D7-435D-A58B-F95C174A39F5}" srcOrd="0" destOrd="0" presId="urn:microsoft.com/office/officeart/2008/layout/HorizontalMultiLevelHierarchy"/>
    <dgm:cxn modelId="{2E7AD885-C73D-5342-8853-092A724DAB33}" type="presOf" srcId="{0A0641F3-59FC-4F5B-9D3F-FEC5CE31BB6B}" destId="{AB3E9D07-49FE-40B9-AAC6-3054CB65689D}" srcOrd="0" destOrd="0" presId="urn:microsoft.com/office/officeart/2008/layout/HorizontalMultiLevelHierarchy"/>
    <dgm:cxn modelId="{3EC4C12D-53BC-6945-9873-331F0CB90DDD}" type="presOf" srcId="{E891752C-2003-47BF-93A4-BEABD2F60B24}" destId="{03AA5A3A-00C6-4A61-98EB-3862EB8AAF53}" srcOrd="0" destOrd="0" presId="urn:microsoft.com/office/officeart/2008/layout/HorizontalMultiLevelHierarchy"/>
    <dgm:cxn modelId="{9D496BF8-762E-C54E-BC51-3A5DB1D6BB67}" type="presOf" srcId="{F7F2096C-ADCF-4FC3-9175-D563A6BCF079}" destId="{E4B3F34C-8D57-4E9A-B69F-CC9DABFCF41C}" srcOrd="0" destOrd="0" presId="urn:microsoft.com/office/officeart/2008/layout/HorizontalMultiLevelHierarchy"/>
    <dgm:cxn modelId="{4B7CF441-DB5D-4D48-A18B-566B2D18DCD4}" srcId="{3828AC79-9C6D-1A46-A337-B9CFDD52D9AB}" destId="{31FE475E-A732-0347-8696-9DC2121E6D92}" srcOrd="0" destOrd="0" parTransId="{B77B6E84-608D-374F-B723-4A2C02E8AD68}" sibTransId="{DDFDBD91-28E2-DA49-A0A7-7BEC701DE5EE}"/>
    <dgm:cxn modelId="{AD36C6DF-A26B-464C-9630-595ED07290C7}" type="presOf" srcId="{19632C44-B927-4FA2-B6EB-908A8483E21B}" destId="{5F738D1E-5A60-42FB-8212-0F480261B18F}" srcOrd="0" destOrd="0" presId="urn:microsoft.com/office/officeart/2008/layout/HorizontalMultiLevelHierarchy"/>
    <dgm:cxn modelId="{EE4FCEBC-A095-427B-BE04-9CDC0E4A22CD}" srcId="{E13F966F-228A-4D83-98BE-BBFB9E421655}" destId="{0EF25B0E-FA04-4D76-A2BA-D9D23B90FF12}" srcOrd="0" destOrd="0" parTransId="{38F468C2-E9E6-4D9F-A2FC-8FF4064760E5}" sibTransId="{30C6BDD5-E247-44AF-BE25-D1508CA36971}"/>
    <dgm:cxn modelId="{6126F76E-6958-42CD-ACE2-5127F01CDB0E}" srcId="{66E37F70-BD19-452C-82A9-33DE1125F259}" destId="{D62E185A-FC9E-45DE-9FEC-8DD0B7528531}" srcOrd="0" destOrd="0" parTransId="{FE4485FA-F1DE-4573-B8D1-0B9891E857B5}" sibTransId="{B57D376E-DB42-4E79-B825-10E6015D2668}"/>
    <dgm:cxn modelId="{1087A625-CE48-F445-944C-01BBB60ED6E4}" type="presOf" srcId="{38F468C2-E9E6-4D9F-A2FC-8FF4064760E5}" destId="{66CF13D5-DE6A-435B-8ECA-C4112E5E0264}" srcOrd="0" destOrd="0" presId="urn:microsoft.com/office/officeart/2008/layout/HorizontalMultiLevelHierarchy"/>
    <dgm:cxn modelId="{36C0AB40-0A48-144A-A311-09A34151E44A}" type="presOf" srcId="{A4038631-4510-A44E-9B94-EE9C2CD7486B}" destId="{17265028-577B-8745-B0EF-5505E6AFE376}" srcOrd="1" destOrd="0" presId="urn:microsoft.com/office/officeart/2008/layout/HorizontalMultiLevelHierarchy"/>
    <dgm:cxn modelId="{5AF28001-3318-2D48-8711-5B3BB280C485}" type="presOf" srcId="{122103FD-6DE4-46DC-B524-D462EF1B8C3D}" destId="{746EB797-1877-4037-B345-1F6EB5E386E6}" srcOrd="0" destOrd="0" presId="urn:microsoft.com/office/officeart/2008/layout/HorizontalMultiLevelHierarchy"/>
    <dgm:cxn modelId="{9ECA5E01-1DDF-D446-BC21-79D567E82E2F}" type="presOf" srcId="{DFE3F5B7-8F4E-4552-827F-25B9BB348AB7}" destId="{CFD12D89-649A-4172-B85F-3C9EDA4ECA97}" srcOrd="0" destOrd="0" presId="urn:microsoft.com/office/officeart/2008/layout/HorizontalMultiLevelHierarchy"/>
    <dgm:cxn modelId="{B2AB8F17-07E8-B745-9DEA-DC93F4A2E24E}" type="presOf" srcId="{D62E185A-FC9E-45DE-9FEC-8DD0B7528531}" destId="{DBED7070-4716-47BD-ABAB-70E9D4E2668B}" srcOrd="0" destOrd="0" presId="urn:microsoft.com/office/officeart/2008/layout/HorizontalMultiLevelHierarchy"/>
    <dgm:cxn modelId="{3DC04E08-C3AA-AD49-B274-8410AB906722}" type="presOf" srcId="{66E37F70-BD19-452C-82A9-33DE1125F259}" destId="{CFB1BE60-7211-44C0-B94A-FFD7D56619B8}" srcOrd="0" destOrd="0" presId="urn:microsoft.com/office/officeart/2008/layout/HorizontalMultiLevelHierarchy"/>
    <dgm:cxn modelId="{634DC61D-1884-A149-A490-AD02F0092B4A}" type="presOf" srcId="{13CB0C7C-ABD5-4306-8E2C-415763E92C13}" destId="{49F32DE5-989D-4D3F-BE3B-7FEACF04E721}" srcOrd="0" destOrd="0" presId="urn:microsoft.com/office/officeart/2008/layout/HorizontalMultiLevelHierarchy"/>
    <dgm:cxn modelId="{33049294-59FF-4EBA-8700-2A231C456E21}" srcId="{FB66E6B6-FF77-41A7-B4AE-38D4BB0A4BBC}" destId="{122103FD-6DE4-46DC-B524-D462EF1B8C3D}" srcOrd="0" destOrd="0" parTransId="{833B0116-A107-45B8-9872-656F92A1557C}" sibTransId="{6DB5CB7F-8D63-49FE-8D70-81DB477650E8}"/>
    <dgm:cxn modelId="{B103C157-E520-AB49-ABBF-F28986A45593}" type="presOf" srcId="{3828AC79-9C6D-1A46-A337-B9CFDD52D9AB}" destId="{B487C830-0BE3-9949-9063-D53F3CB609FA}" srcOrd="0" destOrd="0" presId="urn:microsoft.com/office/officeart/2008/layout/HorizontalMultiLevelHierarchy"/>
    <dgm:cxn modelId="{D9286C2D-45A5-5A4C-96E0-4CEA6F9EBA2E}" srcId="{132711F7-8848-4453-8CCA-6ECFAA4220C5}" destId="{3828AC79-9C6D-1A46-A337-B9CFDD52D9AB}" srcOrd="3" destOrd="0" parTransId="{A4038631-4510-A44E-9B94-EE9C2CD7486B}" sibTransId="{3CAC36D9-1761-4F4E-BDC9-B86DF389AF12}"/>
    <dgm:cxn modelId="{E7C31348-12AF-4302-9CA2-DCCA33E21831}" srcId="{132711F7-8848-4453-8CCA-6ECFAA4220C5}" destId="{ADB491E3-A6FD-4C44-B6F9-208F41141C21}" srcOrd="2" destOrd="0" parTransId="{F7F2096C-ADCF-4FC3-9175-D563A6BCF079}" sibTransId="{977F2ABB-0C96-4996-A0AD-9E2790219584}"/>
    <dgm:cxn modelId="{81B1DA51-BE62-6745-9FAB-0A8E3AC6E521}" type="presOf" srcId="{B77B6E84-608D-374F-B723-4A2C02E8AD68}" destId="{4DE3EAA2-E508-C141-8EF4-BF0F027ABA64}" srcOrd="0" destOrd="0" presId="urn:microsoft.com/office/officeart/2008/layout/HorizontalMultiLevelHierarchy"/>
    <dgm:cxn modelId="{BAD47226-D9D6-DE42-B06F-398BF4F95CF7}" type="presOf" srcId="{13CB0C7C-ABD5-4306-8E2C-415763E92C13}" destId="{2FD2B232-3A0D-4141-AA24-2E67D0745733}" srcOrd="1" destOrd="0" presId="urn:microsoft.com/office/officeart/2008/layout/HorizontalMultiLevelHierarchy"/>
    <dgm:cxn modelId="{4C54097D-CBAB-4EEE-B01B-4FD50C6E6C9B}" srcId="{CD40AC17-DCB9-4F6F-B021-940DF98BE3DE}" destId="{DFE3F5B7-8F4E-4552-827F-25B9BB348AB7}" srcOrd="0" destOrd="0" parTransId="{87D91A33-A4A3-43D6-B003-F376BFF0C7F2}" sibTransId="{226C2401-C8A4-4827-9C79-389D1C1D911C}"/>
    <dgm:cxn modelId="{505F7C32-AA6A-AA41-9EEA-4DA7619418DE}" type="presOf" srcId="{7FB6EBC9-F420-4FFE-A7CB-FA16D5CDF304}" destId="{70F0DCE2-3D54-4133-90A6-C7BE1E00CABB}" srcOrd="0" destOrd="0" presId="urn:microsoft.com/office/officeart/2008/layout/HorizontalMultiLevelHierarchy"/>
    <dgm:cxn modelId="{4CDF792F-483A-A243-A6D0-CDD3F7A9FFB2}" type="presOf" srcId="{B77B6E84-608D-374F-B723-4A2C02E8AD68}" destId="{F49A6177-498C-C845-AEC8-D0260DE15E2A}" srcOrd="1" destOrd="0" presId="urn:microsoft.com/office/officeart/2008/layout/HorizontalMultiLevelHierarchy"/>
    <dgm:cxn modelId="{414E51CD-2C36-B540-95E6-89AA599203F4}" type="presOf" srcId="{4431DB33-AE92-4876-B41C-84AF52BD7DD2}" destId="{7C6AE272-8809-448E-B0F8-BE7054BDD71E}" srcOrd="1" destOrd="0" presId="urn:microsoft.com/office/officeart/2008/layout/HorizontalMultiLevelHierarchy"/>
    <dgm:cxn modelId="{84C50A17-0DDC-7B43-A555-EF2B9AD3702C}" type="presOf" srcId="{7DD92EAB-0B6A-497B-8F71-99C6486A400D}" destId="{F6EE1B99-8D4F-48B3-957E-53B2FDA02387}" srcOrd="1" destOrd="0" presId="urn:microsoft.com/office/officeart/2008/layout/HorizontalMultiLevelHierarchy"/>
    <dgm:cxn modelId="{6890086D-2D99-AF49-80F5-E7B07681C099}" type="presOf" srcId="{8434EF00-D845-42AA-8664-265398E8E1F0}" destId="{9244172E-B2C7-468C-83A8-66027479D80A}" srcOrd="0" destOrd="0" presId="urn:microsoft.com/office/officeart/2008/layout/HorizontalMultiLevelHierarchy"/>
    <dgm:cxn modelId="{D3CE3843-7F1B-9343-B8B8-2F672F645B60}" type="presOf" srcId="{132711F7-8848-4453-8CCA-6ECFAA4220C5}" destId="{5F90FA9B-C0EF-4144-ABBE-7B9F23F97D50}" srcOrd="0" destOrd="0" presId="urn:microsoft.com/office/officeart/2008/layout/HorizontalMultiLevelHierarchy"/>
    <dgm:cxn modelId="{86A2F4F6-B303-7043-9249-0FBD9E75A751}" type="presOf" srcId="{31FE475E-A732-0347-8696-9DC2121E6D92}" destId="{9EBF5CE7-FA0A-3743-A467-831EB25FBC1A}" srcOrd="0" destOrd="0" presId="urn:microsoft.com/office/officeart/2008/layout/HorizontalMultiLevelHierarchy"/>
    <dgm:cxn modelId="{9E7D9DE1-C00F-3244-90F9-C89A2293AC43}" type="presOf" srcId="{E13F966F-228A-4D83-98BE-BBFB9E421655}" destId="{D9BDECD3-0AA0-4E73-B31B-742F27629CF8}" srcOrd="0" destOrd="0" presId="urn:microsoft.com/office/officeart/2008/layout/HorizontalMultiLevelHierarchy"/>
    <dgm:cxn modelId="{3ABF5903-3A42-3444-BD45-19B9AB65821F}" type="presOf" srcId="{87D91A33-A4A3-43D6-B003-F376BFF0C7F2}" destId="{3D60B26E-E99C-4B8F-825C-CC20E092638B}" srcOrd="0" destOrd="0" presId="urn:microsoft.com/office/officeart/2008/layout/HorizontalMultiLevelHierarchy"/>
    <dgm:cxn modelId="{6C49930D-F12C-5E48-AFCC-02E467ACCFE4}" type="presOf" srcId="{BD24A223-1EE3-4CEB-AFEE-8282A372F92B}" destId="{698FC10F-4B46-47A0-8382-8EFF6ED26555}" srcOrd="1" destOrd="0" presId="urn:microsoft.com/office/officeart/2008/layout/HorizontalMultiLevelHierarchy"/>
    <dgm:cxn modelId="{868D50D3-BB12-4401-BFEB-FEC1F977D291}" srcId="{0EF25B0E-FA04-4D76-A2BA-D9D23B90FF12}" destId="{60F93C7E-DF0B-49AC-842C-AFB07A5D5EDA}" srcOrd="1" destOrd="0" parTransId="{BD24A223-1EE3-4CEB-AFEE-8282A372F92B}" sibTransId="{08DCEAC9-A71A-4DC3-89E2-0AB752A97654}"/>
    <dgm:cxn modelId="{78B0A9DE-A8C0-574A-90F3-52D8DBE62D30}" type="presOf" srcId="{ADB491E3-A6FD-4C44-B6F9-208F41141C21}" destId="{713E17CB-E6C0-4070-BAB9-766BC8D05F36}" srcOrd="0" destOrd="0" presId="urn:microsoft.com/office/officeart/2008/layout/HorizontalMultiLevelHierarchy"/>
    <dgm:cxn modelId="{F191DC5C-023B-43ED-8E34-E8B39FC17510}" srcId="{E13F966F-228A-4D83-98BE-BBFB9E421655}" destId="{0A0641F3-59FC-4F5B-9D3F-FEC5CE31BB6B}" srcOrd="1" destOrd="0" parTransId="{5969E5CD-933E-47E7-BFE1-4423238EE96D}" sibTransId="{ADAD948A-85BA-40AB-B8BA-32FF99841DBF}"/>
    <dgm:cxn modelId="{E5138481-F850-F042-A9B2-6B1EA5070BB6}" type="presOf" srcId="{F7F2096C-ADCF-4FC3-9175-D563A6BCF079}" destId="{C5550E6F-87FA-4E4F-804F-63DE334CE731}" srcOrd="1" destOrd="0" presId="urn:microsoft.com/office/officeart/2008/layout/HorizontalMultiLevelHierarchy"/>
    <dgm:cxn modelId="{A3ADD593-EC4C-D648-8CDD-952C8BFE6B7F}" type="presOf" srcId="{FE4485FA-F1DE-4573-B8D1-0B9891E857B5}" destId="{EB43E287-9E58-450D-8BA1-82FBC3780692}" srcOrd="1" destOrd="0" presId="urn:microsoft.com/office/officeart/2008/layout/HorizontalMultiLevelHierarchy"/>
    <dgm:cxn modelId="{01B02E60-D2C3-BA44-B62D-8EBFF801A21F}" type="presOf" srcId="{BA4A2C75-5A33-4EB0-AEAB-F3A3CE0DD879}" destId="{D3268BE1-022C-4322-9809-0BD8CB1888DD}" srcOrd="0" destOrd="0" presId="urn:microsoft.com/office/officeart/2008/layout/HorizontalMultiLevelHierarchy"/>
    <dgm:cxn modelId="{DF1D2AEA-DD0F-E544-9E6B-701E1C439603}" type="presOf" srcId="{BD24A223-1EE3-4CEB-AFEE-8282A372F92B}" destId="{8B5B0E59-ADDB-4413-B618-2565B73D927C}" srcOrd="0" destOrd="0" presId="urn:microsoft.com/office/officeart/2008/layout/HorizontalMultiLevelHierarchy"/>
    <dgm:cxn modelId="{EF17AADC-7A7A-4A3A-8710-D35E83FB7B76}" srcId="{ADB491E3-A6FD-4C44-B6F9-208F41141C21}" destId="{A16324C1-70C9-4CA5-B099-F53DBC81A630}" srcOrd="0" destOrd="0" parTransId="{BA4A2C75-5A33-4EB0-AEAB-F3A3CE0DD879}" sibTransId="{C1C88F93-E7C6-4C12-ABFA-F540BE6DA8D8}"/>
    <dgm:cxn modelId="{A370E1BB-C39E-0149-A6AF-1473D491DB98}" type="presOf" srcId="{5969E5CD-933E-47E7-BFE1-4423238EE96D}" destId="{6ED93E2B-B66C-4352-9777-E3D730E271C7}" srcOrd="1" destOrd="0" presId="urn:microsoft.com/office/officeart/2008/layout/HorizontalMultiLevelHierarchy"/>
    <dgm:cxn modelId="{5DD94161-5B92-1542-AF07-0850209C9690}" type="presOf" srcId="{FB66E6B6-FF77-41A7-B4AE-38D4BB0A4BBC}" destId="{97733F46-B34A-49D0-8DD6-873684723619}" srcOrd="0" destOrd="0" presId="urn:microsoft.com/office/officeart/2008/layout/HorizontalMultiLevelHierarchy"/>
    <dgm:cxn modelId="{4DA1E5F1-6061-0C46-B380-1A721BE012EA}" type="presOf" srcId="{E891752C-2003-47BF-93A4-BEABD2F60B24}" destId="{C1BA079E-5B60-4665-B394-401FD5F0B2D6}" srcOrd="1" destOrd="0" presId="urn:microsoft.com/office/officeart/2008/layout/HorizontalMultiLevelHierarchy"/>
    <dgm:cxn modelId="{50D48157-47B7-6B40-B711-E0349BBEE971}" type="presOf" srcId="{7FB6EBC9-F420-4FFE-A7CB-FA16D5CDF304}" destId="{395B0FBE-9418-4BE5-AC6A-65CF5D71820E}" srcOrd="1" destOrd="0" presId="urn:microsoft.com/office/officeart/2008/layout/HorizontalMultiLevelHierarchy"/>
    <dgm:cxn modelId="{58DACE6B-522D-B44E-92FB-99F005364267}" type="presOf" srcId="{7DD92EAB-0B6A-497B-8F71-99C6486A400D}" destId="{0FCECF3C-9646-418E-9602-1EC96B3EFAA1}" srcOrd="0" destOrd="0" presId="urn:microsoft.com/office/officeart/2008/layout/HorizontalMultiLevelHierarchy"/>
    <dgm:cxn modelId="{8D22F44E-B879-5F47-82F1-6FD5B04578A1}" type="presOf" srcId="{60F93C7E-DF0B-49AC-842C-AFB07A5D5EDA}" destId="{BA5D024E-AF28-4E7D-8D71-6AA886DC073D}" srcOrd="0" destOrd="0" presId="urn:microsoft.com/office/officeart/2008/layout/HorizontalMultiLevelHierarchy"/>
    <dgm:cxn modelId="{18C12C85-ECED-574E-A274-89D004BD04D6}" type="presParOf" srcId="{97733F46-B34A-49D0-8DD6-873684723619}" destId="{39E97CBE-D0F0-4603-85BF-8BFCC1A8D8BF}" srcOrd="0" destOrd="0" presId="urn:microsoft.com/office/officeart/2008/layout/HorizontalMultiLevelHierarchy"/>
    <dgm:cxn modelId="{90764035-768D-8B4E-9FE7-67123811B1C5}" type="presParOf" srcId="{39E97CBE-D0F0-4603-85BF-8BFCC1A8D8BF}" destId="{746EB797-1877-4037-B345-1F6EB5E386E6}" srcOrd="0" destOrd="0" presId="urn:microsoft.com/office/officeart/2008/layout/HorizontalMultiLevelHierarchy"/>
    <dgm:cxn modelId="{5CC51470-8B2A-194B-9FCF-E961FCCDBD13}" type="presParOf" srcId="{39E97CBE-D0F0-4603-85BF-8BFCC1A8D8BF}" destId="{70C2112B-963D-45DB-81EC-CAFB329001A5}" srcOrd="1" destOrd="0" presId="urn:microsoft.com/office/officeart/2008/layout/HorizontalMultiLevelHierarchy"/>
    <dgm:cxn modelId="{DB358691-FBB8-A14E-96E9-143A821311F1}" type="presParOf" srcId="{70C2112B-963D-45DB-81EC-CAFB329001A5}" destId="{03AA5A3A-00C6-4A61-98EB-3862EB8AAF53}" srcOrd="0" destOrd="0" presId="urn:microsoft.com/office/officeart/2008/layout/HorizontalMultiLevelHierarchy"/>
    <dgm:cxn modelId="{F75C4381-72E8-B94F-AC6B-A0993C92722E}" type="presParOf" srcId="{03AA5A3A-00C6-4A61-98EB-3862EB8AAF53}" destId="{C1BA079E-5B60-4665-B394-401FD5F0B2D6}" srcOrd="0" destOrd="0" presId="urn:microsoft.com/office/officeart/2008/layout/HorizontalMultiLevelHierarchy"/>
    <dgm:cxn modelId="{E2D3A4C6-0A85-5B47-ABE6-229FA64A575B}" type="presParOf" srcId="{70C2112B-963D-45DB-81EC-CAFB329001A5}" destId="{682D5986-CFB8-44CE-9911-184EC87549B4}" srcOrd="1" destOrd="0" presId="urn:microsoft.com/office/officeart/2008/layout/HorizontalMultiLevelHierarchy"/>
    <dgm:cxn modelId="{74090107-BB25-6346-B705-A86846E3E5D3}" type="presParOf" srcId="{682D5986-CFB8-44CE-9911-184EC87549B4}" destId="{D9BDECD3-0AA0-4E73-B31B-742F27629CF8}" srcOrd="0" destOrd="0" presId="urn:microsoft.com/office/officeart/2008/layout/HorizontalMultiLevelHierarchy"/>
    <dgm:cxn modelId="{A29B969E-CA43-B44C-9CB4-F7C10DC95BE5}" type="presParOf" srcId="{682D5986-CFB8-44CE-9911-184EC87549B4}" destId="{C8C09BFA-F042-480D-8C70-1A9C15A2C555}" srcOrd="1" destOrd="0" presId="urn:microsoft.com/office/officeart/2008/layout/HorizontalMultiLevelHierarchy"/>
    <dgm:cxn modelId="{704C8B27-CD90-EA4C-94EB-B3154D11D340}" type="presParOf" srcId="{C8C09BFA-F042-480D-8C70-1A9C15A2C555}" destId="{66CF13D5-DE6A-435B-8ECA-C4112E5E0264}" srcOrd="0" destOrd="0" presId="urn:microsoft.com/office/officeart/2008/layout/HorizontalMultiLevelHierarchy"/>
    <dgm:cxn modelId="{88D9FF53-2FC5-9A49-A73F-CFABE24485A1}" type="presParOf" srcId="{66CF13D5-DE6A-435B-8ECA-C4112E5E0264}" destId="{D4643B89-8028-468D-9F7C-E9D5CE5BFDC8}" srcOrd="0" destOrd="0" presId="urn:microsoft.com/office/officeart/2008/layout/HorizontalMultiLevelHierarchy"/>
    <dgm:cxn modelId="{3C846411-ABCC-DA4D-9D7F-C68C25B989D0}" type="presParOf" srcId="{C8C09BFA-F042-480D-8C70-1A9C15A2C555}" destId="{BA4A8BA5-0E76-4778-85FE-B3E6877C8FE5}" srcOrd="1" destOrd="0" presId="urn:microsoft.com/office/officeart/2008/layout/HorizontalMultiLevelHierarchy"/>
    <dgm:cxn modelId="{14424A0C-8C8A-DD4E-94E7-DF1FFA386238}" type="presParOf" srcId="{BA4A8BA5-0E76-4778-85FE-B3E6877C8FE5}" destId="{73764224-F89C-43A7-8BB5-D19FBE1F3DA8}" srcOrd="0" destOrd="0" presId="urn:microsoft.com/office/officeart/2008/layout/HorizontalMultiLevelHierarchy"/>
    <dgm:cxn modelId="{5CF4DE0C-20F6-104C-9E69-DF0BC00B1BF9}" type="presParOf" srcId="{BA4A8BA5-0E76-4778-85FE-B3E6877C8FE5}" destId="{4148561E-5132-4006-AFBC-43E798F3319B}" srcOrd="1" destOrd="0" presId="urn:microsoft.com/office/officeart/2008/layout/HorizontalMultiLevelHierarchy"/>
    <dgm:cxn modelId="{2EFD87A4-DA52-214F-80A4-EB635894FE5E}" type="presParOf" srcId="{4148561E-5132-4006-AFBC-43E798F3319B}" destId="{5A73E7C6-541E-4001-94A1-FBFEDDE11202}" srcOrd="0" destOrd="0" presId="urn:microsoft.com/office/officeart/2008/layout/HorizontalMultiLevelHierarchy"/>
    <dgm:cxn modelId="{7C0F05CB-2B6F-064E-BC05-820F1B8CC55D}" type="presParOf" srcId="{5A73E7C6-541E-4001-94A1-FBFEDDE11202}" destId="{7C6AE272-8809-448E-B0F8-BE7054BDD71E}" srcOrd="0" destOrd="0" presId="urn:microsoft.com/office/officeart/2008/layout/HorizontalMultiLevelHierarchy"/>
    <dgm:cxn modelId="{956050F3-5EF2-BF48-9A20-37B9EB188D43}" type="presParOf" srcId="{4148561E-5132-4006-AFBC-43E798F3319B}" destId="{EA0077AD-34D7-4834-BA78-4EC11C595342}" srcOrd="1" destOrd="0" presId="urn:microsoft.com/office/officeart/2008/layout/HorizontalMultiLevelHierarchy"/>
    <dgm:cxn modelId="{9106E64D-0D52-4C49-AA21-227A717F1B5C}" type="presParOf" srcId="{EA0077AD-34D7-4834-BA78-4EC11C595342}" destId="{9244172E-B2C7-468C-83A8-66027479D80A}" srcOrd="0" destOrd="0" presId="urn:microsoft.com/office/officeart/2008/layout/HorizontalMultiLevelHierarchy"/>
    <dgm:cxn modelId="{8D07EA29-3977-1348-A4E0-9CB4810852D5}" type="presParOf" srcId="{EA0077AD-34D7-4834-BA78-4EC11C595342}" destId="{92A10070-FD1B-439F-A288-7DFFA9BB4430}" srcOrd="1" destOrd="0" presId="urn:microsoft.com/office/officeart/2008/layout/HorizontalMultiLevelHierarchy"/>
    <dgm:cxn modelId="{09CD1C9A-8662-B54B-98F6-3C1CAA929B2A}" type="presParOf" srcId="{4148561E-5132-4006-AFBC-43E798F3319B}" destId="{8B5B0E59-ADDB-4413-B618-2565B73D927C}" srcOrd="2" destOrd="0" presId="urn:microsoft.com/office/officeart/2008/layout/HorizontalMultiLevelHierarchy"/>
    <dgm:cxn modelId="{2D166A83-ADFA-DA4E-BF87-A4C01D1964F5}" type="presParOf" srcId="{8B5B0E59-ADDB-4413-B618-2565B73D927C}" destId="{698FC10F-4B46-47A0-8382-8EFF6ED26555}" srcOrd="0" destOrd="0" presId="urn:microsoft.com/office/officeart/2008/layout/HorizontalMultiLevelHierarchy"/>
    <dgm:cxn modelId="{3D75AB54-7660-D042-A83E-D480E887EDF1}" type="presParOf" srcId="{4148561E-5132-4006-AFBC-43E798F3319B}" destId="{665C8AEF-8321-43F3-A0BD-2ADC8C119148}" srcOrd="3" destOrd="0" presId="urn:microsoft.com/office/officeart/2008/layout/HorizontalMultiLevelHierarchy"/>
    <dgm:cxn modelId="{60D5E5F5-C828-AD43-80AF-4903F228B662}" type="presParOf" srcId="{665C8AEF-8321-43F3-A0BD-2ADC8C119148}" destId="{BA5D024E-AF28-4E7D-8D71-6AA886DC073D}" srcOrd="0" destOrd="0" presId="urn:microsoft.com/office/officeart/2008/layout/HorizontalMultiLevelHierarchy"/>
    <dgm:cxn modelId="{0B5A5E29-E802-2C46-BF1D-724973D31281}" type="presParOf" srcId="{665C8AEF-8321-43F3-A0BD-2ADC8C119148}" destId="{76A72F7D-5629-4101-9BBB-18D4271AA012}" srcOrd="1" destOrd="0" presId="urn:microsoft.com/office/officeart/2008/layout/HorizontalMultiLevelHierarchy"/>
    <dgm:cxn modelId="{9B532D1B-1480-C34C-BDA5-B8A4F14CB7C2}" type="presParOf" srcId="{C8C09BFA-F042-480D-8C70-1A9C15A2C555}" destId="{EDA71DEA-DF84-4FF1-8741-E86F13D9BFC3}" srcOrd="2" destOrd="0" presId="urn:microsoft.com/office/officeart/2008/layout/HorizontalMultiLevelHierarchy"/>
    <dgm:cxn modelId="{BBD73C74-309F-B245-8D12-839759996AF4}" type="presParOf" srcId="{EDA71DEA-DF84-4FF1-8741-E86F13D9BFC3}" destId="{6ED93E2B-B66C-4352-9777-E3D730E271C7}" srcOrd="0" destOrd="0" presId="urn:microsoft.com/office/officeart/2008/layout/HorizontalMultiLevelHierarchy"/>
    <dgm:cxn modelId="{43DA9453-20D1-6C41-A01D-58BF29CA6B23}" type="presParOf" srcId="{C8C09BFA-F042-480D-8C70-1A9C15A2C555}" destId="{E432959B-59DD-4B90-99BC-35F29BEAE816}" srcOrd="3" destOrd="0" presId="urn:microsoft.com/office/officeart/2008/layout/HorizontalMultiLevelHierarchy"/>
    <dgm:cxn modelId="{67F88039-9B44-4749-AAF5-BEF4486B059A}" type="presParOf" srcId="{E432959B-59DD-4B90-99BC-35F29BEAE816}" destId="{AB3E9D07-49FE-40B9-AAC6-3054CB65689D}" srcOrd="0" destOrd="0" presId="urn:microsoft.com/office/officeart/2008/layout/HorizontalMultiLevelHierarchy"/>
    <dgm:cxn modelId="{C6B7B3E7-6C71-D34C-92CA-CDE40687C61D}" type="presParOf" srcId="{E432959B-59DD-4B90-99BC-35F29BEAE816}" destId="{60877405-8D3F-4E50-9CDF-01CD95926B22}" srcOrd="1" destOrd="0" presId="urn:microsoft.com/office/officeart/2008/layout/HorizontalMultiLevelHierarchy"/>
    <dgm:cxn modelId="{767EEB78-33B7-A347-AD89-3F1365607C44}" type="presParOf" srcId="{60877405-8D3F-4E50-9CDF-01CD95926B22}" destId="{70F0DCE2-3D54-4133-90A6-C7BE1E00CABB}" srcOrd="0" destOrd="0" presId="urn:microsoft.com/office/officeart/2008/layout/HorizontalMultiLevelHierarchy"/>
    <dgm:cxn modelId="{FCB0AF97-337F-9647-BCFC-616BC5F2A1F5}" type="presParOf" srcId="{70F0DCE2-3D54-4133-90A6-C7BE1E00CABB}" destId="{395B0FBE-9418-4BE5-AC6A-65CF5D71820E}" srcOrd="0" destOrd="0" presId="urn:microsoft.com/office/officeart/2008/layout/HorizontalMultiLevelHierarchy"/>
    <dgm:cxn modelId="{4B2B66B4-4BB8-F843-8F28-A00F8EFD0DB4}" type="presParOf" srcId="{60877405-8D3F-4E50-9CDF-01CD95926B22}" destId="{AFDC4042-03CA-4A29-835B-7D70CEE1B5E5}" srcOrd="1" destOrd="0" presId="urn:microsoft.com/office/officeart/2008/layout/HorizontalMultiLevelHierarchy"/>
    <dgm:cxn modelId="{FB802593-EB62-9745-B98F-1CCD3D7D8D80}" type="presParOf" srcId="{AFDC4042-03CA-4A29-835B-7D70CEE1B5E5}" destId="{11BF21CD-3BDD-4539-8AC2-35E498B86843}" srcOrd="0" destOrd="0" presId="urn:microsoft.com/office/officeart/2008/layout/HorizontalMultiLevelHierarchy"/>
    <dgm:cxn modelId="{4BF12775-14B6-4440-86F0-7A9FD871A6B0}" type="presParOf" srcId="{AFDC4042-03CA-4A29-835B-7D70CEE1B5E5}" destId="{71A09C11-D0BC-4468-807F-38DE7636651E}" srcOrd="1" destOrd="0" presId="urn:microsoft.com/office/officeart/2008/layout/HorizontalMultiLevelHierarchy"/>
    <dgm:cxn modelId="{D3908955-058C-1243-AE4B-930F0EFFE79F}" type="presParOf" srcId="{60877405-8D3F-4E50-9CDF-01CD95926B22}" destId="{86ED0E06-39FA-4325-9BBF-20430B7C38B2}" srcOrd="2" destOrd="0" presId="urn:microsoft.com/office/officeart/2008/layout/HorizontalMultiLevelHierarchy"/>
    <dgm:cxn modelId="{B240341D-7483-DC47-9378-36166F9CE4BD}" type="presParOf" srcId="{86ED0E06-39FA-4325-9BBF-20430B7C38B2}" destId="{1064B8D8-5E91-4446-92B9-A6E0B509E568}" srcOrd="0" destOrd="0" presId="urn:microsoft.com/office/officeart/2008/layout/HorizontalMultiLevelHierarchy"/>
    <dgm:cxn modelId="{E551D189-257E-B649-81EC-CACA86977DF4}" type="presParOf" srcId="{60877405-8D3F-4E50-9CDF-01CD95926B22}" destId="{A914879D-48F6-4EF9-AA56-86CFFCDFE01D}" srcOrd="3" destOrd="0" presId="urn:microsoft.com/office/officeart/2008/layout/HorizontalMultiLevelHierarchy"/>
    <dgm:cxn modelId="{B1702D28-B858-3B49-9E99-69C673AA35F9}" type="presParOf" srcId="{A914879D-48F6-4EF9-AA56-86CFFCDFE01D}" destId="{5F738D1E-5A60-42FB-8212-0F480261B18F}" srcOrd="0" destOrd="0" presId="urn:microsoft.com/office/officeart/2008/layout/HorizontalMultiLevelHierarchy"/>
    <dgm:cxn modelId="{D7E4CC94-7A3C-C041-967A-195EB7365CE6}" type="presParOf" srcId="{A914879D-48F6-4EF9-AA56-86CFFCDFE01D}" destId="{62D34C43-39BD-4187-95F9-BA15EF465ACF}" srcOrd="1" destOrd="0" presId="urn:microsoft.com/office/officeart/2008/layout/HorizontalMultiLevelHierarchy"/>
    <dgm:cxn modelId="{31B24F92-2E40-B241-9802-0B346BA3C96C}" type="presParOf" srcId="{70C2112B-963D-45DB-81EC-CAFB329001A5}" destId="{26D99419-168C-41C2-9E99-7EDB815B8C21}" srcOrd="2" destOrd="0" presId="urn:microsoft.com/office/officeart/2008/layout/HorizontalMultiLevelHierarchy"/>
    <dgm:cxn modelId="{FC6D24F5-A8F0-0D4D-8C44-C7A201D3FBAF}" type="presParOf" srcId="{26D99419-168C-41C2-9E99-7EDB815B8C21}" destId="{94FB6221-C7CE-4AA6-901F-B02FF3892E3D}" srcOrd="0" destOrd="0" presId="urn:microsoft.com/office/officeart/2008/layout/HorizontalMultiLevelHierarchy"/>
    <dgm:cxn modelId="{DF568B57-C283-BD4E-8A64-08989901F729}" type="presParOf" srcId="{70C2112B-963D-45DB-81EC-CAFB329001A5}" destId="{1CBBEFC6-2BD2-420B-9028-CF4FD96B3BF2}" srcOrd="3" destOrd="0" presId="urn:microsoft.com/office/officeart/2008/layout/HorizontalMultiLevelHierarchy"/>
    <dgm:cxn modelId="{8DC26101-B73B-E24F-B7EF-ADA3A96E7209}" type="presParOf" srcId="{1CBBEFC6-2BD2-420B-9028-CF4FD96B3BF2}" destId="{5F90FA9B-C0EF-4144-ABBE-7B9F23F97D50}" srcOrd="0" destOrd="0" presId="urn:microsoft.com/office/officeart/2008/layout/HorizontalMultiLevelHierarchy"/>
    <dgm:cxn modelId="{ADB54E66-7114-734F-BD96-424599E5A4B9}" type="presParOf" srcId="{1CBBEFC6-2BD2-420B-9028-CF4FD96B3BF2}" destId="{ACC62AC9-4EA0-48B6-AE24-0F30C835F1A6}" srcOrd="1" destOrd="0" presId="urn:microsoft.com/office/officeart/2008/layout/HorizontalMultiLevelHierarchy"/>
    <dgm:cxn modelId="{0BDB78F1-F08D-8F48-92CC-A0A1F5B9C57A}" type="presParOf" srcId="{ACC62AC9-4EA0-48B6-AE24-0F30C835F1A6}" destId="{0FCECF3C-9646-418E-9602-1EC96B3EFAA1}" srcOrd="0" destOrd="0" presId="urn:microsoft.com/office/officeart/2008/layout/HorizontalMultiLevelHierarchy"/>
    <dgm:cxn modelId="{8F7EE125-6085-9340-81B6-6A9324E423B5}" type="presParOf" srcId="{0FCECF3C-9646-418E-9602-1EC96B3EFAA1}" destId="{F6EE1B99-8D4F-48B3-957E-53B2FDA02387}" srcOrd="0" destOrd="0" presId="urn:microsoft.com/office/officeart/2008/layout/HorizontalMultiLevelHierarchy"/>
    <dgm:cxn modelId="{B3C3AF56-8CDC-1142-B5EB-E2C88EB3323C}" type="presParOf" srcId="{ACC62AC9-4EA0-48B6-AE24-0F30C835F1A6}" destId="{CDACF92A-EE14-427D-9D26-0F24B25083F2}" srcOrd="1" destOrd="0" presId="urn:microsoft.com/office/officeart/2008/layout/HorizontalMultiLevelHierarchy"/>
    <dgm:cxn modelId="{5B5487F7-CA6B-9244-BCBA-9AC33F7A8EEF}" type="presParOf" srcId="{CDACF92A-EE14-427D-9D26-0F24B25083F2}" destId="{5C64BAE1-8DE5-49A1-8B18-5B424A12428D}" srcOrd="0" destOrd="0" presId="urn:microsoft.com/office/officeart/2008/layout/HorizontalMultiLevelHierarchy"/>
    <dgm:cxn modelId="{68AA9330-66E9-5A41-A71A-C4B6A50546CD}" type="presParOf" srcId="{CDACF92A-EE14-427D-9D26-0F24B25083F2}" destId="{5BCE444B-62A2-44D4-B580-E8EEF370273D}" srcOrd="1" destOrd="0" presId="urn:microsoft.com/office/officeart/2008/layout/HorizontalMultiLevelHierarchy"/>
    <dgm:cxn modelId="{045DEEE1-6B99-334B-A1DE-CC72F99C85D9}" type="presParOf" srcId="{5BCE444B-62A2-44D4-B580-E8EEF370273D}" destId="{3D60B26E-E99C-4B8F-825C-CC20E092638B}" srcOrd="0" destOrd="0" presId="urn:microsoft.com/office/officeart/2008/layout/HorizontalMultiLevelHierarchy"/>
    <dgm:cxn modelId="{39A54B72-3F74-D542-B346-D9ADC9F885ED}" type="presParOf" srcId="{3D60B26E-E99C-4B8F-825C-CC20E092638B}" destId="{44BD2BC5-65F9-4CB0-83F2-3B97132D5C63}" srcOrd="0" destOrd="0" presId="urn:microsoft.com/office/officeart/2008/layout/HorizontalMultiLevelHierarchy"/>
    <dgm:cxn modelId="{84998574-BEB3-AF40-993C-EDE78DC18C16}" type="presParOf" srcId="{5BCE444B-62A2-44D4-B580-E8EEF370273D}" destId="{AB3CCC79-2E05-4DC5-AF0F-27F2764D7BED}" srcOrd="1" destOrd="0" presId="urn:microsoft.com/office/officeart/2008/layout/HorizontalMultiLevelHierarchy"/>
    <dgm:cxn modelId="{667BAA87-D362-614F-9D5A-93D68AC97489}" type="presParOf" srcId="{AB3CCC79-2E05-4DC5-AF0F-27F2764D7BED}" destId="{CFD12D89-649A-4172-B85F-3C9EDA4ECA97}" srcOrd="0" destOrd="0" presId="urn:microsoft.com/office/officeart/2008/layout/HorizontalMultiLevelHierarchy"/>
    <dgm:cxn modelId="{83625EA4-FEAA-044A-B8B3-A7079EFDDB6E}" type="presParOf" srcId="{AB3CCC79-2E05-4DC5-AF0F-27F2764D7BED}" destId="{7EF8D82E-D64D-4FE0-AB08-CF7090F7FBAD}" srcOrd="1" destOrd="0" presId="urn:microsoft.com/office/officeart/2008/layout/HorizontalMultiLevelHierarchy"/>
    <dgm:cxn modelId="{6C514566-9C7A-6744-A08C-6A94060863BB}" type="presParOf" srcId="{5BCE444B-62A2-44D4-B580-E8EEF370273D}" destId="{49F32DE5-989D-4D3F-BE3B-7FEACF04E721}" srcOrd="2" destOrd="0" presId="urn:microsoft.com/office/officeart/2008/layout/HorizontalMultiLevelHierarchy"/>
    <dgm:cxn modelId="{B603414C-D313-3742-90F0-BA3BF8749C2E}" type="presParOf" srcId="{49F32DE5-989D-4D3F-BE3B-7FEACF04E721}" destId="{2FD2B232-3A0D-4141-AA24-2E67D0745733}" srcOrd="0" destOrd="0" presId="urn:microsoft.com/office/officeart/2008/layout/HorizontalMultiLevelHierarchy"/>
    <dgm:cxn modelId="{8A577EFC-8009-ED46-AB6D-989CFE99E1B3}" type="presParOf" srcId="{5BCE444B-62A2-44D4-B580-E8EEF370273D}" destId="{D3FDA386-E53D-46FA-AC1E-2FF840C1CA0A}" srcOrd="3" destOrd="0" presId="urn:microsoft.com/office/officeart/2008/layout/HorizontalMultiLevelHierarchy"/>
    <dgm:cxn modelId="{45CC784D-7C2C-144A-8373-0F2C21BD77B0}" type="presParOf" srcId="{D3FDA386-E53D-46FA-AC1E-2FF840C1CA0A}" destId="{D28F096F-020E-46E8-B191-18CA678C1757}" srcOrd="0" destOrd="0" presId="urn:microsoft.com/office/officeart/2008/layout/HorizontalMultiLevelHierarchy"/>
    <dgm:cxn modelId="{4C31DC62-423D-9F43-AC77-2FBCCDCED30B}" type="presParOf" srcId="{D3FDA386-E53D-46FA-AC1E-2FF840C1CA0A}" destId="{E06E0CB8-42FF-400C-9CAF-F4627CB74CE1}" srcOrd="1" destOrd="0" presId="urn:microsoft.com/office/officeart/2008/layout/HorizontalMultiLevelHierarchy"/>
    <dgm:cxn modelId="{50CF9E7A-975E-8443-8A37-0BBD95752A2E}" type="presParOf" srcId="{ACC62AC9-4EA0-48B6-AE24-0F30C835F1A6}" destId="{6CC1E0AF-9B37-4948-B471-A56CECAE57AD}" srcOrd="2" destOrd="0" presId="urn:microsoft.com/office/officeart/2008/layout/HorizontalMultiLevelHierarchy"/>
    <dgm:cxn modelId="{62118496-7FF9-1142-9F84-79C18785A777}" type="presParOf" srcId="{6CC1E0AF-9B37-4948-B471-A56CECAE57AD}" destId="{5681C1B1-FE46-4EA7-844F-4DDCFC1BB9DB}" srcOrd="0" destOrd="0" presId="urn:microsoft.com/office/officeart/2008/layout/HorizontalMultiLevelHierarchy"/>
    <dgm:cxn modelId="{12E4988B-4EA8-BE48-B9B6-99CD8EAF7BE5}" type="presParOf" srcId="{ACC62AC9-4EA0-48B6-AE24-0F30C835F1A6}" destId="{403698EC-EC89-4CAB-8370-D7531395F2E3}" srcOrd="3" destOrd="0" presId="urn:microsoft.com/office/officeart/2008/layout/HorizontalMultiLevelHierarchy"/>
    <dgm:cxn modelId="{11380E5F-3A27-A64F-8356-DA1B635D582B}" type="presParOf" srcId="{403698EC-EC89-4CAB-8370-D7531395F2E3}" destId="{CFB1BE60-7211-44C0-B94A-FFD7D56619B8}" srcOrd="0" destOrd="0" presId="urn:microsoft.com/office/officeart/2008/layout/HorizontalMultiLevelHierarchy"/>
    <dgm:cxn modelId="{9EAE5AB3-8897-F844-B49B-F4BDB13DBE80}" type="presParOf" srcId="{403698EC-EC89-4CAB-8370-D7531395F2E3}" destId="{7D6E7A80-2915-45CB-A903-56CCD557E818}" srcOrd="1" destOrd="0" presId="urn:microsoft.com/office/officeart/2008/layout/HorizontalMultiLevelHierarchy"/>
    <dgm:cxn modelId="{A834699C-B5A6-7F4B-A618-098373C867C3}" type="presParOf" srcId="{7D6E7A80-2915-45CB-A903-56CCD557E818}" destId="{DBDD9EC4-B8D7-435D-A58B-F95C174A39F5}" srcOrd="0" destOrd="0" presId="urn:microsoft.com/office/officeart/2008/layout/HorizontalMultiLevelHierarchy"/>
    <dgm:cxn modelId="{33B50798-4551-2845-93CF-F3B6C4F34AFA}" type="presParOf" srcId="{DBDD9EC4-B8D7-435D-A58B-F95C174A39F5}" destId="{EB43E287-9E58-450D-8BA1-82FBC3780692}" srcOrd="0" destOrd="0" presId="urn:microsoft.com/office/officeart/2008/layout/HorizontalMultiLevelHierarchy"/>
    <dgm:cxn modelId="{6716D8EA-D77C-F349-821C-B42C4735B9C9}" type="presParOf" srcId="{7D6E7A80-2915-45CB-A903-56CCD557E818}" destId="{B02AC4B8-3BD6-46F8-AD5F-087BEE4B54A2}" srcOrd="1" destOrd="0" presId="urn:microsoft.com/office/officeart/2008/layout/HorizontalMultiLevelHierarchy"/>
    <dgm:cxn modelId="{A01E0E67-A2FF-D142-8286-5411FFD25934}" type="presParOf" srcId="{B02AC4B8-3BD6-46F8-AD5F-087BEE4B54A2}" destId="{DBED7070-4716-47BD-ABAB-70E9D4E2668B}" srcOrd="0" destOrd="0" presId="urn:microsoft.com/office/officeart/2008/layout/HorizontalMultiLevelHierarchy"/>
    <dgm:cxn modelId="{1D9DEFC3-6AAF-7247-B89A-33744F5E07E5}" type="presParOf" srcId="{B02AC4B8-3BD6-46F8-AD5F-087BEE4B54A2}" destId="{CE990FBC-14BD-4F93-A1B2-D39D0A9A046B}" srcOrd="1" destOrd="0" presId="urn:microsoft.com/office/officeart/2008/layout/HorizontalMultiLevelHierarchy"/>
    <dgm:cxn modelId="{EB601D38-58C4-8949-B856-585356EA753F}" type="presParOf" srcId="{ACC62AC9-4EA0-48B6-AE24-0F30C835F1A6}" destId="{E4B3F34C-8D57-4E9A-B69F-CC9DABFCF41C}" srcOrd="4" destOrd="0" presId="urn:microsoft.com/office/officeart/2008/layout/HorizontalMultiLevelHierarchy"/>
    <dgm:cxn modelId="{92EC6043-514A-EF4A-A60F-9C08BAE9760E}" type="presParOf" srcId="{E4B3F34C-8D57-4E9A-B69F-CC9DABFCF41C}" destId="{C5550E6F-87FA-4E4F-804F-63DE334CE731}" srcOrd="0" destOrd="0" presId="urn:microsoft.com/office/officeart/2008/layout/HorizontalMultiLevelHierarchy"/>
    <dgm:cxn modelId="{78C21F32-6BDC-8645-8E51-3176B6C92064}" type="presParOf" srcId="{ACC62AC9-4EA0-48B6-AE24-0F30C835F1A6}" destId="{13B720A5-BB17-4476-AEC6-630E4E1FF8B1}" srcOrd="5" destOrd="0" presId="urn:microsoft.com/office/officeart/2008/layout/HorizontalMultiLevelHierarchy"/>
    <dgm:cxn modelId="{87E806C1-236A-9449-95FE-B4FA71918DF0}" type="presParOf" srcId="{13B720A5-BB17-4476-AEC6-630E4E1FF8B1}" destId="{713E17CB-E6C0-4070-BAB9-766BC8D05F36}" srcOrd="0" destOrd="0" presId="urn:microsoft.com/office/officeart/2008/layout/HorizontalMultiLevelHierarchy"/>
    <dgm:cxn modelId="{0BB4F9C4-3A2C-E34F-A236-3CAC3C823383}" type="presParOf" srcId="{13B720A5-BB17-4476-AEC6-630E4E1FF8B1}" destId="{6D6EB9E7-2D1A-43A7-9B8C-7DF7BB6A9E3F}" srcOrd="1" destOrd="0" presId="urn:microsoft.com/office/officeart/2008/layout/HorizontalMultiLevelHierarchy"/>
    <dgm:cxn modelId="{9A7D25B8-F136-6747-95BC-7EEEED671A55}" type="presParOf" srcId="{6D6EB9E7-2D1A-43A7-9B8C-7DF7BB6A9E3F}" destId="{D3268BE1-022C-4322-9809-0BD8CB1888DD}" srcOrd="0" destOrd="0" presId="urn:microsoft.com/office/officeart/2008/layout/HorizontalMultiLevelHierarchy"/>
    <dgm:cxn modelId="{3DC929CD-1590-5E45-8DE2-81CED651F5DD}" type="presParOf" srcId="{D3268BE1-022C-4322-9809-0BD8CB1888DD}" destId="{576A0A77-979A-4D5E-9726-298014A56FA5}" srcOrd="0" destOrd="0" presId="urn:microsoft.com/office/officeart/2008/layout/HorizontalMultiLevelHierarchy"/>
    <dgm:cxn modelId="{29D4D47E-6E69-D645-BF8B-D05E1F196ADD}" type="presParOf" srcId="{6D6EB9E7-2D1A-43A7-9B8C-7DF7BB6A9E3F}" destId="{1530A893-4345-4308-8D64-5DDFA34E359F}" srcOrd="1" destOrd="0" presId="urn:microsoft.com/office/officeart/2008/layout/HorizontalMultiLevelHierarchy"/>
    <dgm:cxn modelId="{FD91858A-1285-1746-9EC6-199B9B590B31}" type="presParOf" srcId="{1530A893-4345-4308-8D64-5DDFA34E359F}" destId="{1F0F6D63-2F9F-4DF0-BC4D-703E29E72419}" srcOrd="0" destOrd="0" presId="urn:microsoft.com/office/officeart/2008/layout/HorizontalMultiLevelHierarchy"/>
    <dgm:cxn modelId="{2585B78C-410A-CF45-B86E-B1907DE89A32}" type="presParOf" srcId="{1530A893-4345-4308-8D64-5DDFA34E359F}" destId="{C373C4BA-0127-4E18-B13E-377544A75F5C}" srcOrd="1" destOrd="0" presId="urn:microsoft.com/office/officeart/2008/layout/HorizontalMultiLevelHierarchy"/>
    <dgm:cxn modelId="{9F5EC8D4-81F8-0649-A095-C227B9EFCE4E}" type="presParOf" srcId="{ACC62AC9-4EA0-48B6-AE24-0F30C835F1A6}" destId="{3912CCA5-3FE5-B240-B543-FE37E277DB9E}" srcOrd="6" destOrd="0" presId="urn:microsoft.com/office/officeart/2008/layout/HorizontalMultiLevelHierarchy"/>
    <dgm:cxn modelId="{CDC3BB10-6690-FC46-8CDE-C11E13E1D390}" type="presParOf" srcId="{3912CCA5-3FE5-B240-B543-FE37E277DB9E}" destId="{17265028-577B-8745-B0EF-5505E6AFE376}" srcOrd="0" destOrd="0" presId="urn:microsoft.com/office/officeart/2008/layout/HorizontalMultiLevelHierarchy"/>
    <dgm:cxn modelId="{2B1EBA06-95AE-8C4D-B829-7159C0A6322C}" type="presParOf" srcId="{ACC62AC9-4EA0-48B6-AE24-0F30C835F1A6}" destId="{0215F3C2-9961-6948-8F89-74E5EBA824D0}" srcOrd="7" destOrd="0" presId="urn:microsoft.com/office/officeart/2008/layout/HorizontalMultiLevelHierarchy"/>
    <dgm:cxn modelId="{DD3219ED-E39B-6941-8411-12B0F0DF9729}" type="presParOf" srcId="{0215F3C2-9961-6948-8F89-74E5EBA824D0}" destId="{B487C830-0BE3-9949-9063-D53F3CB609FA}" srcOrd="0" destOrd="0" presId="urn:microsoft.com/office/officeart/2008/layout/HorizontalMultiLevelHierarchy"/>
    <dgm:cxn modelId="{A4921A6B-5C80-A44F-A715-064C7268C928}" type="presParOf" srcId="{0215F3C2-9961-6948-8F89-74E5EBA824D0}" destId="{09AE6D51-86B7-FF48-BCFA-220F7FC88B1A}" srcOrd="1" destOrd="0" presId="urn:microsoft.com/office/officeart/2008/layout/HorizontalMultiLevelHierarchy"/>
    <dgm:cxn modelId="{E5E7C280-644E-0E45-8731-C8840902726F}" type="presParOf" srcId="{09AE6D51-86B7-FF48-BCFA-220F7FC88B1A}" destId="{4DE3EAA2-E508-C141-8EF4-BF0F027ABA64}" srcOrd="0" destOrd="0" presId="urn:microsoft.com/office/officeart/2008/layout/HorizontalMultiLevelHierarchy"/>
    <dgm:cxn modelId="{7D3D6D5C-C795-2E4C-92C9-6DAD0F53D229}" type="presParOf" srcId="{4DE3EAA2-E508-C141-8EF4-BF0F027ABA64}" destId="{F49A6177-498C-C845-AEC8-D0260DE15E2A}" srcOrd="0" destOrd="0" presId="urn:microsoft.com/office/officeart/2008/layout/HorizontalMultiLevelHierarchy"/>
    <dgm:cxn modelId="{F01F8088-62E0-0C43-B630-FC3E09E60ADF}" type="presParOf" srcId="{09AE6D51-86B7-FF48-BCFA-220F7FC88B1A}" destId="{3FC231F5-08AF-AB42-A4D8-E8C79062DFF3}" srcOrd="1" destOrd="0" presId="urn:microsoft.com/office/officeart/2008/layout/HorizontalMultiLevelHierarchy"/>
    <dgm:cxn modelId="{D46857AC-DF86-8444-8DBB-F788EBEEB965}" type="presParOf" srcId="{3FC231F5-08AF-AB42-A4D8-E8C79062DFF3}" destId="{9EBF5CE7-FA0A-3743-A467-831EB25FBC1A}" srcOrd="0" destOrd="0" presId="urn:microsoft.com/office/officeart/2008/layout/HorizontalMultiLevelHierarchy"/>
    <dgm:cxn modelId="{2F91922F-7A87-4644-8A54-36F28DB77F74}" type="presParOf" srcId="{3FC231F5-08AF-AB42-A4D8-E8C79062DFF3}" destId="{C048E2E8-F39D-E449-9C77-31BB02020EFC}" srcOrd="1" destOrd="0" presId="urn:microsoft.com/office/officeart/2008/layout/HorizontalMultiLevelHierarchy"/>
  </dgm:cxnLst>
  <dgm:bg>
    <a:solidFill>
      <a:schemeClr val="tx2"/>
    </a:solidFill>
  </dgm:bg>
  <dgm:whole>
    <a:ln>
      <a:solidFill>
        <a:schemeClr val="accent1">
          <a:hueOff val="0"/>
          <a:satOff val="0"/>
          <a:lumOff val="0"/>
        </a:schemeClr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3EAA2-E508-C141-8EF4-BF0F027ABA64}">
      <dsp:nvSpPr>
        <dsp:cNvPr id="0" name=""/>
        <dsp:cNvSpPr/>
      </dsp:nvSpPr>
      <dsp:spPr>
        <a:xfrm>
          <a:off x="4367547" y="4995818"/>
          <a:ext cx="3420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205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30022" y="5032986"/>
        <a:ext cx="17102" cy="17102"/>
      </dsp:txXfrm>
    </dsp:sp>
    <dsp:sp modelId="{3912CCA5-3FE5-B240-B543-FE37E277DB9E}">
      <dsp:nvSpPr>
        <dsp:cNvPr id="0" name=""/>
        <dsp:cNvSpPr/>
      </dsp:nvSpPr>
      <dsp:spPr>
        <a:xfrm>
          <a:off x="1944383" y="3891421"/>
          <a:ext cx="712904" cy="1150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6452" y="0"/>
              </a:lnTo>
              <a:lnTo>
                <a:pt x="356452" y="1150116"/>
              </a:lnTo>
              <a:lnTo>
                <a:pt x="712904" y="115011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267007" y="4432651"/>
        <a:ext cx="67657" cy="67657"/>
      </dsp:txXfrm>
    </dsp:sp>
    <dsp:sp modelId="{D3268BE1-022C-4322-9809-0BD8CB1888DD}">
      <dsp:nvSpPr>
        <dsp:cNvPr id="0" name=""/>
        <dsp:cNvSpPr/>
      </dsp:nvSpPr>
      <dsp:spPr>
        <a:xfrm>
          <a:off x="4367547" y="4344042"/>
          <a:ext cx="3420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205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530022" y="4381211"/>
        <a:ext cx="17102" cy="17102"/>
      </dsp:txXfrm>
    </dsp:sp>
    <dsp:sp modelId="{E4B3F34C-8D57-4E9A-B69F-CC9DABFCF41C}">
      <dsp:nvSpPr>
        <dsp:cNvPr id="0" name=""/>
        <dsp:cNvSpPr/>
      </dsp:nvSpPr>
      <dsp:spPr>
        <a:xfrm>
          <a:off x="1944383" y="3891421"/>
          <a:ext cx="712904" cy="498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6452" y="0"/>
              </a:lnTo>
              <a:lnTo>
                <a:pt x="356452" y="498341"/>
              </a:lnTo>
              <a:lnTo>
                <a:pt x="712904" y="49834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2279090" y="4118846"/>
        <a:ext cx="43490" cy="43490"/>
      </dsp:txXfrm>
    </dsp:sp>
    <dsp:sp modelId="{DBDD9EC4-B8D7-435D-A58B-F95C174A39F5}">
      <dsp:nvSpPr>
        <dsp:cNvPr id="0" name=""/>
        <dsp:cNvSpPr/>
      </dsp:nvSpPr>
      <dsp:spPr>
        <a:xfrm>
          <a:off x="4367547" y="3692266"/>
          <a:ext cx="3420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2051" y="4572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30022" y="3729435"/>
        <a:ext cx="17102" cy="17102"/>
      </dsp:txXfrm>
    </dsp:sp>
    <dsp:sp modelId="{6CC1E0AF-9B37-4948-B471-A56CECAE57AD}">
      <dsp:nvSpPr>
        <dsp:cNvPr id="0" name=""/>
        <dsp:cNvSpPr/>
      </dsp:nvSpPr>
      <dsp:spPr>
        <a:xfrm>
          <a:off x="1944383" y="3737986"/>
          <a:ext cx="712904" cy="153434"/>
        </a:xfrm>
        <a:custGeom>
          <a:avLst/>
          <a:gdLst/>
          <a:ahLst/>
          <a:cxnLst/>
          <a:rect l="0" t="0" r="0" b="0"/>
          <a:pathLst>
            <a:path>
              <a:moveTo>
                <a:pt x="0" y="153434"/>
              </a:moveTo>
              <a:lnTo>
                <a:pt x="356452" y="153434"/>
              </a:lnTo>
              <a:lnTo>
                <a:pt x="356452" y="0"/>
              </a:lnTo>
              <a:lnTo>
                <a:pt x="71290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282604" y="3796473"/>
        <a:ext cx="36461" cy="36461"/>
      </dsp:txXfrm>
    </dsp:sp>
    <dsp:sp modelId="{49F32DE5-989D-4D3F-BE3B-7FEACF04E721}">
      <dsp:nvSpPr>
        <dsp:cNvPr id="0" name=""/>
        <dsp:cNvSpPr/>
      </dsp:nvSpPr>
      <dsp:spPr>
        <a:xfrm>
          <a:off x="4367547" y="2760323"/>
          <a:ext cx="342051" cy="3258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25" y="0"/>
              </a:lnTo>
              <a:lnTo>
                <a:pt x="171025" y="325887"/>
              </a:lnTo>
              <a:lnTo>
                <a:pt x="342051" y="32588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526762" y="2911456"/>
        <a:ext cx="23622" cy="23622"/>
      </dsp:txXfrm>
    </dsp:sp>
    <dsp:sp modelId="{3D60B26E-E99C-4B8F-825C-CC20E092638B}">
      <dsp:nvSpPr>
        <dsp:cNvPr id="0" name=""/>
        <dsp:cNvSpPr/>
      </dsp:nvSpPr>
      <dsp:spPr>
        <a:xfrm>
          <a:off x="4367547" y="2434435"/>
          <a:ext cx="342051" cy="325887"/>
        </a:xfrm>
        <a:custGeom>
          <a:avLst/>
          <a:gdLst/>
          <a:ahLst/>
          <a:cxnLst/>
          <a:rect l="0" t="0" r="0" b="0"/>
          <a:pathLst>
            <a:path>
              <a:moveTo>
                <a:pt x="0" y="325887"/>
              </a:moveTo>
              <a:lnTo>
                <a:pt x="171025" y="325887"/>
              </a:lnTo>
              <a:lnTo>
                <a:pt x="171025" y="0"/>
              </a:lnTo>
              <a:lnTo>
                <a:pt x="342051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26762" y="2585568"/>
        <a:ext cx="23622" cy="23622"/>
      </dsp:txXfrm>
    </dsp:sp>
    <dsp:sp modelId="{0FCECF3C-9646-418E-9602-1EC96B3EFAA1}">
      <dsp:nvSpPr>
        <dsp:cNvPr id="0" name=""/>
        <dsp:cNvSpPr/>
      </dsp:nvSpPr>
      <dsp:spPr>
        <a:xfrm>
          <a:off x="1944383" y="2760323"/>
          <a:ext cx="712904" cy="1131098"/>
        </a:xfrm>
        <a:custGeom>
          <a:avLst/>
          <a:gdLst/>
          <a:ahLst/>
          <a:cxnLst/>
          <a:rect l="0" t="0" r="0" b="0"/>
          <a:pathLst>
            <a:path>
              <a:moveTo>
                <a:pt x="0" y="1131098"/>
              </a:moveTo>
              <a:lnTo>
                <a:pt x="356452" y="1131098"/>
              </a:lnTo>
              <a:lnTo>
                <a:pt x="356452" y="0"/>
              </a:lnTo>
              <a:lnTo>
                <a:pt x="712904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267410" y="3292446"/>
        <a:ext cx="66850" cy="66850"/>
      </dsp:txXfrm>
    </dsp:sp>
    <dsp:sp modelId="{26D99419-168C-41C2-9E99-7EDB815B8C21}">
      <dsp:nvSpPr>
        <dsp:cNvPr id="0" name=""/>
        <dsp:cNvSpPr/>
      </dsp:nvSpPr>
      <dsp:spPr>
        <a:xfrm>
          <a:off x="368648" y="2690789"/>
          <a:ext cx="91440" cy="1200631"/>
        </a:xfrm>
        <a:custGeom>
          <a:avLst/>
          <a:gdLst/>
          <a:ahLst/>
          <a:cxnLst/>
          <a:rect l="0" t="0" r="0" b="0"/>
          <a:pathLst>
            <a:path>
              <a:moveTo>
                <a:pt x="104726" y="0"/>
              </a:moveTo>
              <a:lnTo>
                <a:pt x="45720" y="12006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384316" y="3261053"/>
        <a:ext cx="60104" cy="60104"/>
      </dsp:txXfrm>
    </dsp:sp>
    <dsp:sp modelId="{86ED0E06-39FA-4325-9BBF-20430B7C38B2}">
      <dsp:nvSpPr>
        <dsp:cNvPr id="0" name=""/>
        <dsp:cNvSpPr/>
      </dsp:nvSpPr>
      <dsp:spPr>
        <a:xfrm>
          <a:off x="4400743" y="1644300"/>
          <a:ext cx="342051" cy="2268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25" y="0"/>
              </a:lnTo>
              <a:lnTo>
                <a:pt x="171025" y="226846"/>
              </a:lnTo>
              <a:lnTo>
                <a:pt x="342051" y="2268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61508" y="1747463"/>
        <a:ext cx="20521" cy="20521"/>
      </dsp:txXfrm>
    </dsp:sp>
    <dsp:sp modelId="{70F0DCE2-3D54-4133-90A6-C7BE1E00CABB}">
      <dsp:nvSpPr>
        <dsp:cNvPr id="0" name=""/>
        <dsp:cNvSpPr/>
      </dsp:nvSpPr>
      <dsp:spPr>
        <a:xfrm>
          <a:off x="4400743" y="1406900"/>
          <a:ext cx="342051" cy="237400"/>
        </a:xfrm>
        <a:custGeom>
          <a:avLst/>
          <a:gdLst/>
          <a:ahLst/>
          <a:cxnLst/>
          <a:rect l="0" t="0" r="0" b="0"/>
          <a:pathLst>
            <a:path>
              <a:moveTo>
                <a:pt x="0" y="237400"/>
              </a:moveTo>
              <a:lnTo>
                <a:pt x="171025" y="237400"/>
              </a:lnTo>
              <a:lnTo>
                <a:pt x="171025" y="0"/>
              </a:lnTo>
              <a:lnTo>
                <a:pt x="342051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61360" y="1515191"/>
        <a:ext cx="20818" cy="20818"/>
      </dsp:txXfrm>
    </dsp:sp>
    <dsp:sp modelId="{EDA71DEA-DF84-4FF1-8741-E86F13D9BFC3}">
      <dsp:nvSpPr>
        <dsp:cNvPr id="0" name=""/>
        <dsp:cNvSpPr/>
      </dsp:nvSpPr>
      <dsp:spPr>
        <a:xfrm>
          <a:off x="2116640" y="1244544"/>
          <a:ext cx="573843" cy="3997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921" y="0"/>
              </a:lnTo>
              <a:lnTo>
                <a:pt x="286921" y="399756"/>
              </a:lnTo>
              <a:lnTo>
                <a:pt x="573843" y="39975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386078" y="1426938"/>
        <a:ext cx="34967" cy="34967"/>
      </dsp:txXfrm>
    </dsp:sp>
    <dsp:sp modelId="{8B5B0E59-ADDB-4413-B618-2565B73D927C}">
      <dsp:nvSpPr>
        <dsp:cNvPr id="0" name=""/>
        <dsp:cNvSpPr/>
      </dsp:nvSpPr>
      <dsp:spPr>
        <a:xfrm>
          <a:off x="4400743" y="595538"/>
          <a:ext cx="342051" cy="297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1025" y="0"/>
              </a:lnTo>
              <a:lnTo>
                <a:pt x="171025" y="297762"/>
              </a:lnTo>
              <a:lnTo>
                <a:pt x="342051" y="2977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60431" y="733082"/>
        <a:ext cx="22674" cy="22674"/>
      </dsp:txXfrm>
    </dsp:sp>
    <dsp:sp modelId="{5A73E7C6-541E-4001-94A1-FBFEDDE11202}">
      <dsp:nvSpPr>
        <dsp:cNvPr id="0" name=""/>
        <dsp:cNvSpPr/>
      </dsp:nvSpPr>
      <dsp:spPr>
        <a:xfrm>
          <a:off x="4400743" y="308786"/>
          <a:ext cx="342051" cy="286752"/>
        </a:xfrm>
        <a:custGeom>
          <a:avLst/>
          <a:gdLst/>
          <a:ahLst/>
          <a:cxnLst/>
          <a:rect l="0" t="0" r="0" b="0"/>
          <a:pathLst>
            <a:path>
              <a:moveTo>
                <a:pt x="0" y="286752"/>
              </a:moveTo>
              <a:lnTo>
                <a:pt x="171025" y="286752"/>
              </a:lnTo>
              <a:lnTo>
                <a:pt x="171025" y="0"/>
              </a:lnTo>
              <a:lnTo>
                <a:pt x="342051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560610" y="441003"/>
        <a:ext cx="22317" cy="22317"/>
      </dsp:txXfrm>
    </dsp:sp>
    <dsp:sp modelId="{66CF13D5-DE6A-435B-8ECA-C4112E5E0264}">
      <dsp:nvSpPr>
        <dsp:cNvPr id="0" name=""/>
        <dsp:cNvSpPr/>
      </dsp:nvSpPr>
      <dsp:spPr>
        <a:xfrm>
          <a:off x="2116640" y="595538"/>
          <a:ext cx="573843" cy="649005"/>
        </a:xfrm>
        <a:custGeom>
          <a:avLst/>
          <a:gdLst/>
          <a:ahLst/>
          <a:cxnLst/>
          <a:rect l="0" t="0" r="0" b="0"/>
          <a:pathLst>
            <a:path>
              <a:moveTo>
                <a:pt x="0" y="649005"/>
              </a:moveTo>
              <a:lnTo>
                <a:pt x="286921" y="649005"/>
              </a:lnTo>
              <a:lnTo>
                <a:pt x="286921" y="0"/>
              </a:lnTo>
              <a:lnTo>
                <a:pt x="573843" y="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2381904" y="898383"/>
        <a:ext cx="43315" cy="43315"/>
      </dsp:txXfrm>
    </dsp:sp>
    <dsp:sp modelId="{03AA5A3A-00C6-4A61-98EB-3862EB8AAF53}">
      <dsp:nvSpPr>
        <dsp:cNvPr id="0" name=""/>
        <dsp:cNvSpPr/>
      </dsp:nvSpPr>
      <dsp:spPr>
        <a:xfrm>
          <a:off x="427654" y="1244544"/>
          <a:ext cx="91440" cy="1446244"/>
        </a:xfrm>
        <a:custGeom>
          <a:avLst/>
          <a:gdLst/>
          <a:ahLst/>
          <a:cxnLst/>
          <a:rect l="0" t="0" r="0" b="0"/>
          <a:pathLst>
            <a:path>
              <a:moveTo>
                <a:pt x="45720" y="1446244"/>
              </a:moveTo>
              <a:lnTo>
                <a:pt x="85747" y="1446244"/>
              </a:lnTo>
              <a:lnTo>
                <a:pt x="85747" y="0"/>
              </a:lnTo>
              <a:lnTo>
                <a:pt x="1257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>
            <a:solidFill>
              <a:schemeClr val="tx1"/>
            </a:solidFill>
          </a:endParaRPr>
        </a:p>
      </dsp:txBody>
      <dsp:txXfrm>
        <a:off x="437163" y="1931455"/>
        <a:ext cx="72422" cy="72422"/>
      </dsp:txXfrm>
    </dsp:sp>
    <dsp:sp modelId="{746EB797-1877-4037-B345-1F6EB5E386E6}">
      <dsp:nvSpPr>
        <dsp:cNvPr id="0" name=""/>
        <dsp:cNvSpPr/>
      </dsp:nvSpPr>
      <dsp:spPr>
        <a:xfrm>
          <a:off x="-228274" y="2473430"/>
          <a:ext cx="968579" cy="434718"/>
        </a:xfrm>
        <a:prstGeom prst="rect">
          <a:avLst/>
        </a:prstGeom>
        <a:solidFill>
          <a:srgbClr val="0E067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800" b="1" kern="1200" dirty="0" smtClean="0">
              <a:solidFill>
                <a:schemeClr val="bg1"/>
              </a:solidFill>
            </a:rPr>
            <a:t>e</a:t>
          </a:r>
          <a:r>
            <a:rPr lang="it-IT" sz="2800" b="1" kern="1200" baseline="30000" dirty="0" smtClean="0">
              <a:solidFill>
                <a:schemeClr val="bg1"/>
              </a:solidFill>
            </a:rPr>
            <a:t>+</a:t>
          </a:r>
          <a:r>
            <a:rPr lang="it-IT" sz="2800" b="1" kern="1200" dirty="0" smtClean="0">
              <a:solidFill>
                <a:schemeClr val="bg1"/>
              </a:solidFill>
            </a:rPr>
            <a:t> e</a:t>
          </a:r>
          <a:r>
            <a:rPr lang="it-IT" sz="2800" b="1" kern="1200" baseline="30000" dirty="0" smtClean="0">
              <a:solidFill>
                <a:schemeClr val="bg1"/>
              </a:solidFill>
            </a:rPr>
            <a:t>-</a:t>
          </a:r>
        </a:p>
      </dsp:txBody>
      <dsp:txXfrm>
        <a:off x="-228274" y="2473430"/>
        <a:ext cx="968579" cy="434718"/>
      </dsp:txXfrm>
    </dsp:sp>
    <dsp:sp modelId="{D9BDECD3-0AA0-4E73-B31B-742F27629CF8}">
      <dsp:nvSpPr>
        <dsp:cNvPr id="0" name=""/>
        <dsp:cNvSpPr/>
      </dsp:nvSpPr>
      <dsp:spPr>
        <a:xfrm>
          <a:off x="553429" y="790397"/>
          <a:ext cx="1563211" cy="908293"/>
        </a:xfrm>
        <a:prstGeom prst="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Linear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noProof="0" dirty="0" smtClean="0">
              <a:solidFill>
                <a:schemeClr val="tx1"/>
              </a:solidFill>
            </a:rPr>
            <a:t> Colliders</a:t>
          </a:r>
          <a:endParaRPr lang="en-US" sz="1800" b="1" kern="1200" noProof="0" dirty="0">
            <a:solidFill>
              <a:schemeClr val="tx1"/>
            </a:solidFill>
          </a:endParaRPr>
        </a:p>
      </dsp:txBody>
      <dsp:txXfrm>
        <a:off x="553429" y="790397"/>
        <a:ext cx="1563211" cy="908293"/>
      </dsp:txXfrm>
    </dsp:sp>
    <dsp:sp modelId="{73764224-F89C-43A7-8BB5-D19FBE1F3DA8}">
      <dsp:nvSpPr>
        <dsp:cNvPr id="0" name=""/>
        <dsp:cNvSpPr/>
      </dsp:nvSpPr>
      <dsp:spPr>
        <a:xfrm>
          <a:off x="2690484" y="334828"/>
          <a:ext cx="1710259" cy="521420"/>
        </a:xfrm>
        <a:prstGeom prst="rect">
          <a:avLst/>
        </a:prstGeom>
        <a:solidFill>
          <a:srgbClr val="BCFF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ILC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690484" y="334828"/>
        <a:ext cx="1710259" cy="521420"/>
      </dsp:txXfrm>
    </dsp:sp>
    <dsp:sp modelId="{9244172E-B2C7-468C-83A8-66027479D80A}">
      <dsp:nvSpPr>
        <dsp:cNvPr id="0" name=""/>
        <dsp:cNvSpPr/>
      </dsp:nvSpPr>
      <dsp:spPr>
        <a:xfrm>
          <a:off x="4742795" y="76201"/>
          <a:ext cx="2197580" cy="465169"/>
        </a:xfrm>
        <a:prstGeom prst="rect">
          <a:avLst/>
        </a:prstGeom>
        <a:solidFill>
          <a:srgbClr val="99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250 - 350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42795" y="76201"/>
        <a:ext cx="2197580" cy="465169"/>
      </dsp:txXfrm>
    </dsp:sp>
    <dsp:sp modelId="{BA5D024E-AF28-4E7D-8D71-6AA886DC073D}">
      <dsp:nvSpPr>
        <dsp:cNvPr id="0" name=""/>
        <dsp:cNvSpPr/>
      </dsp:nvSpPr>
      <dsp:spPr>
        <a:xfrm>
          <a:off x="4742795" y="671726"/>
          <a:ext cx="2116668" cy="443150"/>
        </a:xfrm>
        <a:prstGeom prst="rect">
          <a:avLst/>
        </a:prstGeom>
        <a:solidFill>
          <a:srgbClr val="66FF33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500 (1000?) GeV 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42795" y="671726"/>
        <a:ext cx="2116668" cy="443150"/>
      </dsp:txXfrm>
    </dsp:sp>
    <dsp:sp modelId="{AB3E9D07-49FE-40B9-AAC6-3054CB65689D}">
      <dsp:nvSpPr>
        <dsp:cNvPr id="0" name=""/>
        <dsp:cNvSpPr/>
      </dsp:nvSpPr>
      <dsp:spPr>
        <a:xfrm>
          <a:off x="2690484" y="1383590"/>
          <a:ext cx="1710259" cy="521420"/>
        </a:xfrm>
        <a:prstGeom prst="rect">
          <a:avLst/>
        </a:prstGeom>
        <a:solidFill>
          <a:srgbClr val="FFFFCC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CLIC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690484" y="1383590"/>
        <a:ext cx="1710259" cy="521420"/>
      </dsp:txXfrm>
    </dsp:sp>
    <dsp:sp modelId="{11BF21CD-3BDD-4539-8AC2-35E498B86843}">
      <dsp:nvSpPr>
        <dsp:cNvPr id="0" name=""/>
        <dsp:cNvSpPr/>
      </dsp:nvSpPr>
      <dsp:spPr>
        <a:xfrm>
          <a:off x="4742795" y="1245231"/>
          <a:ext cx="3057687" cy="323338"/>
        </a:xfrm>
        <a:prstGeom prst="rect">
          <a:avLst/>
        </a:prstGeom>
        <a:solidFill>
          <a:srgbClr val="FFFF99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(250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r>
            <a:rPr lang="it-IT" sz="1800" b="1" kern="1200" dirty="0" smtClean="0">
              <a:solidFill>
                <a:schemeClr val="tx1"/>
              </a:solidFill>
            </a:rPr>
            <a:t>  + Klystron </a:t>
          </a:r>
          <a:r>
            <a:rPr lang="it-IT" sz="1800" b="1" kern="1200" dirty="0" err="1" smtClean="0">
              <a:solidFill>
                <a:schemeClr val="tx1"/>
              </a:solidFill>
            </a:rPr>
            <a:t>based</a:t>
          </a:r>
          <a:r>
            <a:rPr lang="it-IT" sz="1800" b="1" kern="1200" dirty="0" smtClean="0">
              <a:solidFill>
                <a:schemeClr val="tx1"/>
              </a:solidFill>
            </a:rPr>
            <a:t>?)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742795" y="1245231"/>
        <a:ext cx="3057687" cy="323338"/>
      </dsp:txXfrm>
    </dsp:sp>
    <dsp:sp modelId="{5F738D1E-5A60-42FB-8212-0F480261B18F}">
      <dsp:nvSpPr>
        <dsp:cNvPr id="0" name=""/>
        <dsp:cNvSpPr/>
      </dsp:nvSpPr>
      <dsp:spPr>
        <a:xfrm>
          <a:off x="4742795" y="1698924"/>
          <a:ext cx="2116668" cy="344445"/>
        </a:xfrm>
        <a:prstGeom prst="rect">
          <a:avLst/>
        </a:prstGeom>
        <a:solidFill>
          <a:srgbClr val="FFFF00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500 </a:t>
          </a:r>
          <a:r>
            <a:rPr lang="en-US" sz="1800" b="1" kern="1200" dirty="0" err="1" smtClean="0">
              <a:solidFill>
                <a:schemeClr val="tx1"/>
              </a:solidFill>
              <a:latin typeface="Calibri"/>
              <a:cs typeface="Calibri"/>
            </a:rPr>
            <a:t>GeV</a:t>
          </a:r>
          <a:r>
            <a:rPr lang="en-US" sz="1800" b="1" kern="1200" dirty="0" smtClean="0">
              <a:solidFill>
                <a:schemeClr val="tx1"/>
              </a:solidFill>
              <a:latin typeface="Calibri"/>
              <a:cs typeface="Calibri"/>
            </a:rPr>
            <a:t> to 3 </a:t>
          </a:r>
          <a:r>
            <a:rPr lang="en-US" sz="1800" b="1" kern="1200" dirty="0" err="1" smtClean="0">
              <a:solidFill>
                <a:schemeClr val="tx1"/>
              </a:solidFill>
              <a:latin typeface="Calibri"/>
              <a:cs typeface="Calibri"/>
            </a:rPr>
            <a:t>TeV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742795" y="1698924"/>
        <a:ext cx="2116668" cy="344445"/>
      </dsp:txXfrm>
    </dsp:sp>
    <dsp:sp modelId="{5F90FA9B-C0EF-4144-ABBE-7B9F23F97D50}">
      <dsp:nvSpPr>
        <dsp:cNvPr id="0" name=""/>
        <dsp:cNvSpPr/>
      </dsp:nvSpPr>
      <dsp:spPr>
        <a:xfrm>
          <a:off x="414368" y="3464380"/>
          <a:ext cx="1530015" cy="854081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 smtClean="0">
              <a:solidFill>
                <a:schemeClr val="tx1"/>
              </a:solidFill>
            </a:rPr>
            <a:t>Circular Colliders</a:t>
          </a:r>
        </a:p>
      </dsp:txBody>
      <dsp:txXfrm>
        <a:off x="414368" y="3464380"/>
        <a:ext cx="1530015" cy="854081"/>
      </dsp:txXfrm>
    </dsp:sp>
    <dsp:sp modelId="{5C64BAE1-8DE5-49A1-8B18-5B424A12428D}">
      <dsp:nvSpPr>
        <dsp:cNvPr id="0" name=""/>
        <dsp:cNvSpPr/>
      </dsp:nvSpPr>
      <dsp:spPr>
        <a:xfrm>
          <a:off x="2657287" y="2499613"/>
          <a:ext cx="1710259" cy="521420"/>
        </a:xfrm>
        <a:prstGeom prst="rect">
          <a:avLst/>
        </a:prstGeom>
        <a:solidFill>
          <a:schemeClr val="tx2">
            <a:lumMod val="20000"/>
            <a:lumOff val="80000"/>
            <a:alpha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CERN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2657287" y="2499613"/>
        <a:ext cx="1710259" cy="521420"/>
      </dsp:txXfrm>
    </dsp:sp>
    <dsp:sp modelId="{CFD12D89-649A-4172-B85F-3C9EDA4ECA97}">
      <dsp:nvSpPr>
        <dsp:cNvPr id="0" name=""/>
        <dsp:cNvSpPr/>
      </dsp:nvSpPr>
      <dsp:spPr>
        <a:xfrm>
          <a:off x="4709599" y="2173725"/>
          <a:ext cx="3851709" cy="521420"/>
        </a:xfrm>
        <a:prstGeom prst="rect">
          <a:avLst/>
        </a:prstGeom>
        <a:solidFill>
          <a:srgbClr val="99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LEP3 in LHC tunnel: 90-240 </a:t>
          </a:r>
          <a:r>
            <a:rPr lang="it-IT" sz="2000" b="1" kern="1200" dirty="0" err="1" smtClean="0">
              <a:solidFill>
                <a:schemeClr val="tx1"/>
              </a:solidFill>
            </a:rPr>
            <a:t>GeV</a:t>
          </a:r>
          <a:endParaRPr lang="it-IT" sz="2000" b="1" kern="1200" dirty="0" smtClean="0">
            <a:solidFill>
              <a:schemeClr val="tx1"/>
            </a:solidFill>
          </a:endParaRPr>
        </a:p>
      </dsp:txBody>
      <dsp:txXfrm>
        <a:off x="4709599" y="2173725"/>
        <a:ext cx="3851709" cy="521420"/>
      </dsp:txXfrm>
    </dsp:sp>
    <dsp:sp modelId="{D28F096F-020E-46E8-B191-18CA678C1757}">
      <dsp:nvSpPr>
        <dsp:cNvPr id="0" name=""/>
        <dsp:cNvSpPr/>
      </dsp:nvSpPr>
      <dsp:spPr>
        <a:xfrm>
          <a:off x="4709599" y="2825500"/>
          <a:ext cx="3892550" cy="5214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smtClean="0">
              <a:solidFill>
                <a:schemeClr val="tx1"/>
              </a:solidFill>
            </a:rPr>
            <a:t>TLEP, </a:t>
          </a:r>
          <a:r>
            <a:rPr lang="it-IT" sz="1800" b="1" kern="1200" dirty="0" smtClean="0">
              <a:solidFill>
                <a:schemeClr val="tx1"/>
              </a:solidFill>
            </a:rPr>
            <a:t>80/100 km  tunnel: 90-350 </a:t>
          </a:r>
          <a:r>
            <a:rPr lang="it-IT" sz="1800" b="1" kern="1200" dirty="0" err="1" smtClean="0">
              <a:solidFill>
                <a:schemeClr val="tx1"/>
              </a:solidFill>
            </a:rPr>
            <a:t>GeV</a:t>
          </a:r>
          <a:r>
            <a:rPr lang="it-IT" sz="1800" b="1" kern="1200" dirty="0" smtClean="0">
              <a:solidFill>
                <a:schemeClr val="tx1"/>
              </a:solidFill>
            </a:rPr>
            <a:t> 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709599" y="2825500"/>
        <a:ext cx="3892550" cy="521420"/>
      </dsp:txXfrm>
    </dsp:sp>
    <dsp:sp modelId="{CFB1BE60-7211-44C0-B94A-FFD7D56619B8}">
      <dsp:nvSpPr>
        <dsp:cNvPr id="0" name=""/>
        <dsp:cNvSpPr/>
      </dsp:nvSpPr>
      <dsp:spPr>
        <a:xfrm>
          <a:off x="2657287" y="3477920"/>
          <a:ext cx="1710259" cy="520132"/>
        </a:xfrm>
        <a:prstGeom prst="rect">
          <a:avLst/>
        </a:prstGeom>
        <a:solidFill>
          <a:srgbClr val="FFA7A7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KEK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657287" y="3477920"/>
        <a:ext cx="1710259" cy="520132"/>
      </dsp:txXfrm>
    </dsp:sp>
    <dsp:sp modelId="{DBED7070-4716-47BD-ABAB-70E9D4E2668B}">
      <dsp:nvSpPr>
        <dsp:cNvPr id="0" name=""/>
        <dsp:cNvSpPr/>
      </dsp:nvSpPr>
      <dsp:spPr>
        <a:xfrm>
          <a:off x="4709599" y="3477276"/>
          <a:ext cx="3705772" cy="521420"/>
        </a:xfrm>
        <a:prstGeom prst="rect">
          <a:avLst/>
        </a:prstGeom>
        <a:solidFill>
          <a:srgbClr val="FC6C8B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kern="1200" dirty="0" err="1" smtClean="0">
              <a:solidFill>
                <a:schemeClr val="tx1"/>
              </a:solidFill>
            </a:rPr>
            <a:t>SuperTristan</a:t>
          </a:r>
          <a:r>
            <a:rPr lang="it-IT" sz="2000" b="1" kern="1200" dirty="0" smtClean="0">
              <a:solidFill>
                <a:schemeClr val="tx1"/>
              </a:solidFill>
            </a:rPr>
            <a:t>, </a:t>
          </a:r>
          <a:r>
            <a:rPr lang="it-IT" sz="1800" b="1" kern="1200" dirty="0" smtClean="0">
              <a:solidFill>
                <a:schemeClr val="tx1"/>
              </a:solidFill>
            </a:rPr>
            <a:t>40 to 80  km tunnel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4709599" y="3477276"/>
        <a:ext cx="3705772" cy="521420"/>
      </dsp:txXfrm>
    </dsp:sp>
    <dsp:sp modelId="{713E17CB-E6C0-4070-BAB9-766BC8D05F36}">
      <dsp:nvSpPr>
        <dsp:cNvPr id="0" name=""/>
        <dsp:cNvSpPr/>
      </dsp:nvSpPr>
      <dsp:spPr>
        <a:xfrm>
          <a:off x="2657287" y="4129696"/>
          <a:ext cx="1710259" cy="520132"/>
        </a:xfrm>
        <a:prstGeom prst="rect">
          <a:avLst/>
        </a:prstGeom>
        <a:solidFill>
          <a:srgbClr val="FF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IHEP</a:t>
          </a:r>
          <a:endParaRPr lang="en-US" sz="1800" b="1" kern="1200" dirty="0">
            <a:solidFill>
              <a:schemeClr val="tx1"/>
            </a:solidFill>
          </a:endParaRPr>
        </a:p>
      </dsp:txBody>
      <dsp:txXfrm>
        <a:off x="2657287" y="4129696"/>
        <a:ext cx="1710259" cy="520132"/>
      </dsp:txXfrm>
    </dsp:sp>
    <dsp:sp modelId="{1F0F6D63-2F9F-4DF0-BC4D-703E29E72419}">
      <dsp:nvSpPr>
        <dsp:cNvPr id="0" name=""/>
        <dsp:cNvSpPr/>
      </dsp:nvSpPr>
      <dsp:spPr>
        <a:xfrm>
          <a:off x="4709599" y="4129052"/>
          <a:ext cx="2609086" cy="521420"/>
        </a:xfrm>
        <a:prstGeom prst="rect">
          <a:avLst/>
        </a:prstGeom>
        <a:solidFill>
          <a:srgbClr val="EE70EE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solidFill>
                <a:schemeClr val="tx1"/>
              </a:solidFill>
            </a:rPr>
            <a:t>CHF</a:t>
          </a:r>
          <a:r>
            <a:rPr lang="fr-FR" sz="1800" b="1" kern="1200" dirty="0" smtClean="0">
              <a:solidFill>
                <a:schemeClr val="tx1"/>
              </a:solidFill>
            </a:rPr>
            <a:t>, 50 or 70 Km tunnel</a:t>
          </a:r>
          <a:endParaRPr lang="fr-FR" sz="1800" b="1" kern="1200" dirty="0">
            <a:solidFill>
              <a:schemeClr val="tx1"/>
            </a:solidFill>
          </a:endParaRPr>
        </a:p>
      </dsp:txBody>
      <dsp:txXfrm>
        <a:off x="4709599" y="4129052"/>
        <a:ext cx="2609086" cy="521420"/>
      </dsp:txXfrm>
    </dsp:sp>
    <dsp:sp modelId="{B487C830-0BE3-9949-9063-D53F3CB609FA}">
      <dsp:nvSpPr>
        <dsp:cNvPr id="0" name=""/>
        <dsp:cNvSpPr/>
      </dsp:nvSpPr>
      <dsp:spPr>
        <a:xfrm>
          <a:off x="2657287" y="4781471"/>
          <a:ext cx="1710259" cy="520132"/>
        </a:xfrm>
        <a:prstGeom prst="rect">
          <a:avLst/>
        </a:prstGeom>
        <a:solidFill>
          <a:srgbClr val="FF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FNAL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2657287" y="4781471"/>
        <a:ext cx="1710259" cy="520132"/>
      </dsp:txXfrm>
    </dsp:sp>
    <dsp:sp modelId="{9EBF5CE7-FA0A-3743-A467-831EB25FBC1A}">
      <dsp:nvSpPr>
        <dsp:cNvPr id="0" name=""/>
        <dsp:cNvSpPr/>
      </dsp:nvSpPr>
      <dsp:spPr>
        <a:xfrm>
          <a:off x="4709599" y="4780827"/>
          <a:ext cx="2252993" cy="521420"/>
        </a:xfrm>
        <a:prstGeom prst="rect">
          <a:avLst/>
        </a:prstGeom>
        <a:solidFill>
          <a:srgbClr val="FFCCFF">
            <a:alpha val="8980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chemeClr val="tx1"/>
              </a:solidFill>
            </a:rPr>
            <a:t>100 km tunnel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4709599" y="4780827"/>
        <a:ext cx="2252993" cy="521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Relationship Id="rId2" Type="http://schemas.openxmlformats.org/officeDocument/2006/relationships/image" Target="../media/image72.emf"/><Relationship Id="rId3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Relationship Id="rId2" Type="http://schemas.openxmlformats.org/officeDocument/2006/relationships/image" Target="../media/image8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5089E-4D0C-BD4D-884C-8E0954E9A3A4}" type="datetimeFigureOut">
              <a:rPr lang="en-US" smtClean="0"/>
              <a:t>8/8/13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01BDD-3AA9-3C4E-AA38-9C05535F1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179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098F6-E85A-F041-8036-27C1AC143EE3}" type="datetimeFigureOut">
              <a:rPr lang="en-US" smtClean="0"/>
              <a:t>8/8/13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C96F7-5A99-5E44-95E9-B0A30FBC3D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779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5C96F7-5A99-5E44-95E9-B0A30FBC3D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5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14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96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17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6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1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4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66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1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2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173" y="111526"/>
            <a:ext cx="8890567" cy="663574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173" y="924517"/>
            <a:ext cx="8890567" cy="546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173" y="6482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2813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140" y="64828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9EB9C-9615-7643-9E60-2B0614BB9F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1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00009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1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2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73.emf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7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82.emf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8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jpeg"/><Relationship Id="rId5" Type="http://schemas.openxmlformats.org/officeDocument/2006/relationships/image" Target="../media/image98.emf"/><Relationship Id="rId6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66.png"/><Relationship Id="rId7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10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Relationship Id="rId3" Type="http://schemas.openxmlformats.org/officeDocument/2006/relationships/image" Target="../media/image1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6.gi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Relationship Id="rId3" Type="http://schemas.openxmlformats.org/officeDocument/2006/relationships/image" Target="../media/image11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emf"/><Relationship Id="rId5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emf"/><Relationship Id="rId3" Type="http://schemas.openxmlformats.org/officeDocument/2006/relationships/image" Target="../media/image120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emf"/><Relationship Id="rId5" Type="http://schemas.openxmlformats.org/officeDocument/2006/relationships/image" Target="../media/image1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3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13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Relationship Id="rId3" Type="http://schemas.openxmlformats.org/officeDocument/2006/relationships/image" Target="../media/image136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4" Type="http://schemas.openxmlformats.org/officeDocument/2006/relationships/image" Target="../media/image139.emf"/><Relationship Id="rId5" Type="http://schemas.openxmlformats.org/officeDocument/2006/relationships/image" Target="../media/image140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1152"/>
            <a:ext cx="7772400" cy="1470025"/>
          </a:xfrm>
          <a:solidFill>
            <a:srgbClr val="FF0000"/>
          </a:solidFill>
          <a:ln>
            <a:noFill/>
          </a:ln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Properties of the New Boson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09169"/>
            <a:ext cx="77724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M. Antonelli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LNF-INFN</a:t>
            </a:r>
          </a:p>
        </p:txBody>
      </p:sp>
    </p:spTree>
    <p:extLst>
      <p:ext uri="{BB962C8B-B14F-4D97-AF65-F5344CB8AC3E}">
        <p14:creationId xmlns:p14="http://schemas.microsoft.com/office/powerpoint/2010/main" val="385608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2"/>
    </mc:Choice>
    <mc:Fallback xmlns="">
      <p:transition xmlns:p14="http://schemas.microsoft.com/office/powerpoint/2010/main" spd="slow" advTm="94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Spin-Parity Determination: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1116385"/>
            <a:ext cx="8890567" cy="5242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dirty="0" smtClean="0">
                <a:solidFill>
                  <a:srgbClr val="000090"/>
                </a:solidFill>
              </a:rPr>
              <a:t>Experimental approach:</a:t>
            </a:r>
          </a:p>
          <a:p>
            <a:r>
              <a:rPr lang="en-US" sz="2800" dirty="0" smtClean="0"/>
              <a:t>Use </a:t>
            </a:r>
            <a:r>
              <a:rPr lang="en-US" sz="2800" dirty="0">
                <a:solidFill>
                  <a:srgbClr val="000090"/>
                </a:solidFill>
              </a:rPr>
              <a:t>observables</a:t>
            </a:r>
            <a:r>
              <a:rPr lang="en-US" sz="2800" dirty="0"/>
              <a:t> that are sensitive to </a:t>
            </a:r>
            <a:r>
              <a:rPr lang="en-US" sz="2800" dirty="0">
                <a:solidFill>
                  <a:srgbClr val="FF0000"/>
                </a:solidFill>
              </a:rPr>
              <a:t>Spin</a:t>
            </a:r>
            <a:r>
              <a:rPr lang="en-US" sz="2800" dirty="0"/>
              <a:t> and </a:t>
            </a:r>
            <a:r>
              <a:rPr lang="en-US" sz="2800" dirty="0" smtClean="0">
                <a:solidFill>
                  <a:srgbClr val="FF0000"/>
                </a:solidFill>
              </a:rPr>
              <a:t>Parity</a:t>
            </a:r>
            <a:r>
              <a:rPr lang="en-US" sz="2800" dirty="0" smtClean="0"/>
              <a:t> </a:t>
            </a:r>
            <a:r>
              <a:rPr lang="en-US" sz="2800" dirty="0"/>
              <a:t>of the </a:t>
            </a:r>
            <a:r>
              <a:rPr lang="en-US" sz="2800" dirty="0" smtClean="0">
                <a:solidFill>
                  <a:srgbClr val="FF0000"/>
                </a:solidFill>
              </a:rPr>
              <a:t>New Boson </a:t>
            </a:r>
            <a:r>
              <a:rPr lang="en-US" sz="2800" dirty="0"/>
              <a:t>independent of the </a:t>
            </a:r>
            <a:r>
              <a:rPr lang="en-US" sz="2800" i="1" dirty="0" smtClean="0">
                <a:solidFill>
                  <a:srgbClr val="000090"/>
                </a:solidFill>
              </a:rPr>
              <a:t>coupling strengths</a:t>
            </a:r>
          </a:p>
          <a:p>
            <a:endParaRPr lang="en-US" sz="2800" dirty="0"/>
          </a:p>
          <a:p>
            <a:r>
              <a:rPr lang="en-US" sz="2800" dirty="0" smtClean="0"/>
              <a:t>Several </a:t>
            </a:r>
            <a:r>
              <a:rPr lang="en-US" sz="2800" dirty="0" smtClean="0">
                <a:solidFill>
                  <a:srgbClr val="000090"/>
                </a:solidFill>
              </a:rPr>
              <a:t>alternative specific models</a:t>
            </a:r>
            <a:r>
              <a:rPr lang="en-US" sz="2800" dirty="0" smtClean="0"/>
              <a:t>: </a:t>
            </a:r>
            <a:r>
              <a:rPr lang="en-US" sz="2800" dirty="0">
                <a:solidFill>
                  <a:srgbClr val="FF0000"/>
                </a:solidFill>
              </a:rPr>
              <a:t>0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baseline="30000" dirty="0">
                <a:solidFill>
                  <a:srgbClr val="FF0000"/>
                </a:solidFill>
              </a:rPr>
              <a:t>+</a:t>
            </a:r>
            <a:r>
              <a:rPr lang="en-US" sz="2800" dirty="0"/>
              <a:t>, </a:t>
            </a:r>
            <a:r>
              <a:rPr lang="en-US" sz="2800" dirty="0">
                <a:solidFill>
                  <a:srgbClr val="FF0000"/>
                </a:solidFill>
              </a:rPr>
              <a:t>1</a:t>
            </a:r>
            <a:r>
              <a:rPr lang="en-US" sz="2800" baseline="30000" dirty="0">
                <a:solidFill>
                  <a:srgbClr val="FF0000"/>
                </a:solidFill>
              </a:rPr>
              <a:t>-</a:t>
            </a:r>
            <a:r>
              <a:rPr lang="en-US" sz="2800" dirty="0">
                <a:solidFill>
                  <a:srgbClr val="FF0000"/>
                </a:solidFill>
              </a:rPr>
              <a:t>, 2</a:t>
            </a:r>
            <a:r>
              <a:rPr lang="en-US" sz="2800" baseline="30000" dirty="0" smtClean="0">
                <a:solidFill>
                  <a:srgbClr val="FF0000"/>
                </a:solidFill>
              </a:rPr>
              <a:t>+</a:t>
            </a:r>
            <a:r>
              <a:rPr lang="en-US" sz="2800" dirty="0" smtClean="0"/>
              <a:t> tested against the </a:t>
            </a:r>
            <a:r>
              <a:rPr lang="en-US" sz="2800" dirty="0" smtClean="0">
                <a:solidFill>
                  <a:srgbClr val="008000"/>
                </a:solidFill>
              </a:rPr>
              <a:t>SM Higgs 0</a:t>
            </a:r>
            <a:r>
              <a:rPr lang="en-US" sz="2800" baseline="30000" dirty="0" smtClean="0">
                <a:solidFill>
                  <a:srgbClr val="008000"/>
                </a:solidFill>
              </a:rPr>
              <a:t>+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en-US" sz="2800" dirty="0" smtClean="0"/>
              <a:t>hypothesis</a:t>
            </a:r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rgbClr val="000090"/>
                </a:solidFill>
              </a:rPr>
              <a:t>On-shell </a:t>
            </a:r>
            <a:r>
              <a:rPr lang="en-US" sz="2800" dirty="0">
                <a:solidFill>
                  <a:srgbClr val="000090"/>
                </a:solidFill>
              </a:rPr>
              <a:t>X</a:t>
            </a:r>
            <a:r>
              <a:rPr lang="en-US" sz="2800" dirty="0" smtClean="0"/>
              <a:t>(</a:t>
            </a:r>
            <a:r>
              <a:rPr lang="en-US" sz="2800" dirty="0" smtClean="0">
                <a:solidFill>
                  <a:srgbClr val="FF0000"/>
                </a:solidFill>
              </a:rPr>
              <a:t>J</a:t>
            </a:r>
            <a:r>
              <a:rPr lang="en-US" sz="2800" dirty="0" smtClean="0"/>
              <a:t>=</a:t>
            </a:r>
            <a:r>
              <a:rPr lang="en-US" sz="2800" dirty="0" smtClean="0">
                <a:solidFill>
                  <a:srgbClr val="FF0000"/>
                </a:solidFill>
              </a:rPr>
              <a:t>1</a:t>
            </a:r>
            <a:r>
              <a:rPr lang="en-US" sz="2800" dirty="0" smtClean="0"/>
              <a:t>) </a:t>
            </a:r>
            <a:r>
              <a:rPr lang="en-US" sz="2800" dirty="0" smtClean="0">
                <a:sym typeface="Wingdings"/>
              </a:rPr>
              <a:t> 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2800" dirty="0" smtClean="0">
                <a:sym typeface="Wingdings"/>
              </a:rPr>
              <a:t> by </a:t>
            </a:r>
            <a:r>
              <a:rPr lang="en-US" sz="2800" dirty="0" smtClean="0">
                <a:solidFill>
                  <a:srgbClr val="000090"/>
                </a:solidFill>
                <a:sym typeface="Wingdings"/>
              </a:rPr>
              <a:t>Landau-Yang </a:t>
            </a:r>
            <a:r>
              <a:rPr lang="en-US" sz="2800" dirty="0" smtClean="0">
                <a:sym typeface="Wingdings"/>
              </a:rPr>
              <a:t>theorem</a:t>
            </a:r>
          </a:p>
          <a:p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10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819400" y="4603091"/>
            <a:ext cx="3048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71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5"/>
    </mc:Choice>
    <mc:Fallback xmlns="">
      <p:transition xmlns:p14="http://schemas.microsoft.com/office/powerpoint/2010/main" spd="slow" advTm="5502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figure_2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661" y="843614"/>
            <a:ext cx="2640866" cy="1788523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Spin-Parity Determination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4" y="946284"/>
            <a:ext cx="3919897" cy="545091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Analyzed channels</a:t>
            </a:r>
            <a:r>
              <a:rPr lang="en-US" dirty="0" smtClean="0"/>
              <a:t>: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decay angle </a:t>
            </a:r>
            <a:r>
              <a:rPr lang="en-US" dirty="0" err="1" smtClean="0">
                <a:solidFill>
                  <a:srgbClr val="000090"/>
                </a:solidFill>
                <a:sym typeface="Wingdings"/>
              </a:rPr>
              <a:t>cos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q</a:t>
            </a:r>
            <a:r>
              <a:rPr lang="en-US" baseline="30000" dirty="0" smtClean="0">
                <a:solidFill>
                  <a:srgbClr val="000090"/>
                </a:solidFill>
                <a:sym typeface="Wingdings"/>
              </a:rPr>
              <a:t>*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)</a:t>
            </a:r>
            <a:r>
              <a:rPr lang="en-US" dirty="0" smtClean="0">
                <a:sym typeface="Wingdings"/>
              </a:rPr>
              <a:t> in Collins-</a:t>
            </a:r>
            <a:r>
              <a:rPr lang="en-US" dirty="0" err="1" smtClean="0">
                <a:sym typeface="Wingdings"/>
              </a:rPr>
              <a:t>Soper</a:t>
            </a:r>
            <a:r>
              <a:rPr lang="en-US" dirty="0" smtClean="0">
                <a:sym typeface="Wingdings"/>
              </a:rPr>
              <a:t> frame sensitive to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J</a:t>
            </a:r>
          </a:p>
          <a:p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H  WW*  </a:t>
            </a:r>
            <a:r>
              <a:rPr lang="en-US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Several variables sensitive to </a:t>
            </a:r>
            <a:r>
              <a:rPr lang="en-US" dirty="0" smtClean="0">
                <a:solidFill>
                  <a:srgbClr val="FF0000"/>
                </a:solidFill>
              </a:rPr>
              <a:t>J</a:t>
            </a:r>
            <a:r>
              <a:rPr lang="en-US" baseline="30000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ym typeface="Wingdings"/>
              </a:rPr>
              <a:t> 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Df</a:t>
            </a:r>
            <a:r>
              <a:rPr lang="en-US" baseline="-25000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baseline="-25000" dirty="0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, M</a:t>
            </a:r>
            <a:r>
              <a:rPr lang="en-US" baseline="-25000" dirty="0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baseline="-25000" dirty="0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, ..</a:t>
            </a:r>
          </a:p>
          <a:p>
            <a:pPr lvl="1"/>
            <a:r>
              <a:rPr lang="en-US" dirty="0" smtClean="0">
                <a:sym typeface="Wingdings"/>
              </a:rPr>
              <a:t>Combined with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Boosted-Decision-Tree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(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BDT</a:t>
            </a:r>
            <a:r>
              <a:rPr lang="en-US" dirty="0" smtClean="0">
                <a:sym typeface="Wingdings"/>
              </a:rPr>
              <a:t>)</a:t>
            </a:r>
          </a:p>
          <a:p>
            <a:pPr marL="57150" indent="0">
              <a:buNone/>
            </a:pPr>
            <a:endParaRPr lang="en-US" dirty="0">
              <a:solidFill>
                <a:srgbClr val="00009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H  ZZ* 4</a:t>
            </a:r>
            <a:r>
              <a:rPr lang="en-US" dirty="0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: Full final </a:t>
            </a:r>
            <a:r>
              <a:rPr lang="en-US" dirty="0">
                <a:sym typeface="Wingdings"/>
              </a:rPr>
              <a:t>state </a:t>
            </a:r>
            <a:r>
              <a:rPr lang="en-US" dirty="0" smtClean="0">
                <a:sym typeface="Wingdings"/>
              </a:rPr>
              <a:t>reconstruction sensitive </a:t>
            </a:r>
            <a:r>
              <a:rPr lang="en-US" dirty="0">
                <a:sym typeface="Wingdings"/>
              </a:rPr>
              <a:t>to </a:t>
            </a:r>
            <a:r>
              <a:rPr lang="en-US" dirty="0">
                <a:solidFill>
                  <a:srgbClr val="FF0000"/>
                </a:solidFill>
              </a:rPr>
              <a:t>J</a:t>
            </a:r>
            <a:r>
              <a:rPr lang="en-US" baseline="30000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ym typeface="Wingdings"/>
              </a:rPr>
              <a:t>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  <a:sym typeface="Wingdings"/>
              </a:rPr>
              <a:t>2 masses (M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Z1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,M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Z2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) </a:t>
            </a:r>
            <a:r>
              <a:rPr lang="en-US" dirty="0" smtClean="0">
                <a:sym typeface="Wingdings"/>
              </a:rPr>
              <a:t> and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5 angles </a:t>
            </a:r>
          </a:p>
          <a:p>
            <a:pPr lvl="1"/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ombined with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BDT</a:t>
            </a:r>
            <a:r>
              <a:rPr lang="en-US" dirty="0" smtClean="0">
                <a:sym typeface="Wingdings"/>
              </a:rPr>
              <a:t> or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Matrix-Element-based </a:t>
            </a:r>
            <a:r>
              <a:rPr lang="en-US" dirty="0" smtClean="0">
                <a:sym typeface="Wingdings"/>
              </a:rPr>
              <a:t>discriminant </a:t>
            </a:r>
            <a:r>
              <a:rPr lang="en-US" i="1" dirty="0" smtClean="0">
                <a:solidFill>
                  <a:srgbClr val="000090"/>
                </a:solidFill>
                <a:sym typeface="Wingdings"/>
              </a:rPr>
              <a:t>D</a:t>
            </a:r>
            <a:r>
              <a:rPr lang="en-US" i="1" baseline="-25000" dirty="0" smtClean="0">
                <a:solidFill>
                  <a:srgbClr val="000090"/>
                </a:solidFill>
                <a:sym typeface="Wingdings"/>
              </a:rPr>
              <a:t>JP</a:t>
            </a:r>
            <a:endParaRPr lang="en-US" i="1" baseline="-25000" dirty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 descr="KD_0-C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98" y="3277638"/>
            <a:ext cx="3431198" cy="3265173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0" name="Picture 9" descr="figure_2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26" y="851705"/>
            <a:ext cx="2757006" cy="1867176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6876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83"/>
    </mc:Choice>
    <mc:Fallback xmlns="">
      <p:transition xmlns:p14="http://schemas.microsoft.com/office/powerpoint/2010/main" spd="slow" advTm="88883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 of 0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0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821808"/>
            <a:ext cx="8890567" cy="5661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ZZ*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4</a:t>
            </a:r>
            <a:r>
              <a:rPr lang="en-US" dirty="0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 channel </a:t>
            </a:r>
            <a:r>
              <a:rPr lang="en-US" dirty="0" smtClean="0"/>
              <a:t>used by </a:t>
            </a:r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90"/>
                </a:solidFill>
              </a:rPr>
              <a:t>ATLAS</a:t>
            </a:r>
            <a:r>
              <a:rPr lang="en-US" dirty="0"/>
              <a:t>:</a:t>
            </a:r>
            <a:endParaRPr lang="en-US" baseline="30000" dirty="0" smtClean="0"/>
          </a:p>
          <a:p>
            <a:pPr marL="457200" lvl="1" indent="0">
              <a:buNone/>
            </a:pPr>
            <a:endParaRPr lang="en-US" dirty="0"/>
          </a:p>
          <a:p>
            <a:pPr marL="57150" indent="0"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ATLAS</a:t>
            </a:r>
            <a:r>
              <a:rPr lang="en-US" dirty="0" smtClean="0"/>
              <a:t>: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smtClean="0"/>
              <a:t>Excluded </a:t>
            </a:r>
            <a:r>
              <a:rPr lang="en-US" b="1" dirty="0"/>
              <a:t>@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97.8% CL </a:t>
            </a:r>
            <a:r>
              <a:rPr lang="en-US" sz="2400" b="1" dirty="0" smtClean="0"/>
              <a:t>(exp. 99.6%)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57150" indent="0"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 marL="57150" indent="0"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 marL="5715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: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-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b="1" dirty="0" smtClean="0"/>
              <a:t>Excluded </a:t>
            </a:r>
            <a:r>
              <a:rPr lang="en-US" b="1" dirty="0" smtClean="0"/>
              <a:t>@</a:t>
            </a: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99.8% CL </a:t>
            </a:r>
            <a:r>
              <a:rPr lang="en-US" sz="2400" b="1" dirty="0" smtClean="0"/>
              <a:t>(exp. 99.5%)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8000"/>
                </a:solidFill>
              </a:rPr>
              <a:t>Compatible</a:t>
            </a:r>
            <a:r>
              <a:rPr lang="en-US" sz="2800" b="1" dirty="0" smtClean="0"/>
              <a:t> with </a:t>
            </a:r>
            <a:r>
              <a:rPr lang="en-US" sz="2800" b="1" dirty="0" smtClean="0">
                <a:solidFill>
                  <a:srgbClr val="008000"/>
                </a:solidFill>
              </a:rPr>
              <a:t>SM 0</a:t>
            </a:r>
            <a:r>
              <a:rPr lang="en-US" sz="2800" b="1" baseline="30000" dirty="0" smtClean="0">
                <a:solidFill>
                  <a:srgbClr val="008000"/>
                </a:solidFill>
              </a:rPr>
              <a:t>+</a:t>
            </a:r>
          </a:p>
          <a:p>
            <a:endParaRPr lang="en-US" sz="2400" dirty="0" smtClean="0"/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 descr="CMS-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26" y="3672565"/>
            <a:ext cx="3067943" cy="2916439"/>
          </a:xfrm>
          <a:prstGeom prst="rect">
            <a:avLst/>
          </a:prstGeom>
        </p:spPr>
      </p:pic>
      <p:pic>
        <p:nvPicPr>
          <p:cNvPr id="7" name="Picture 6" descr="figure_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821808"/>
            <a:ext cx="2925109" cy="2806454"/>
          </a:xfrm>
          <a:prstGeom prst="rect">
            <a:avLst/>
          </a:prstGeom>
        </p:spPr>
      </p:pic>
      <p:pic>
        <p:nvPicPr>
          <p:cNvPr id="8" name="Picture 7" descr="Screen Shot 2013-07-15 at 11.22.3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79" y="1304520"/>
            <a:ext cx="2596546" cy="8209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71791" y="1481733"/>
            <a:ext cx="1567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Statistic: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53155" y="6228509"/>
            <a:ext cx="855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r>
              <a:rPr lang="en-US" sz="1400" i="1" dirty="0" smtClean="0"/>
              <a:t>q</a:t>
            </a:r>
            <a:r>
              <a:rPr lang="en-US" sz="1400" dirty="0" smtClean="0"/>
              <a:t> =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4980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09"/>
    </mc:Choice>
    <mc:Fallback xmlns="">
      <p:transition xmlns:p14="http://schemas.microsoft.com/office/powerpoint/2010/main" spd="slow" advTm="7780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952500"/>
            <a:ext cx="8890567" cy="553031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CMS</a:t>
            </a:r>
            <a:r>
              <a:rPr lang="en-US" sz="2400" dirty="0" smtClean="0"/>
              <a:t> investigated sensitivity to different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dirty="0" smtClean="0"/>
              <a:t> </a:t>
            </a:r>
            <a:r>
              <a:rPr lang="en-US" dirty="0" smtClean="0"/>
              <a:t>Amplitudes </a:t>
            </a:r>
            <a:r>
              <a:rPr lang="en-US" sz="2400" dirty="0" smtClean="0"/>
              <a:t>in </a:t>
            </a:r>
            <a:r>
              <a:rPr lang="en-US" sz="2400" dirty="0" smtClean="0">
                <a:solidFill>
                  <a:srgbClr val="FF0000"/>
                </a:solidFill>
              </a:rPr>
              <a:t>ZZ*</a:t>
            </a:r>
            <a:r>
              <a:rPr lang="en-US" sz="2400" dirty="0" smtClean="0"/>
              <a:t> channel</a:t>
            </a:r>
          </a:p>
          <a:p>
            <a:pPr marL="57150" indent="0">
              <a:buNone/>
            </a:pPr>
            <a:endParaRPr lang="en-US" sz="2400" dirty="0" smtClean="0"/>
          </a:p>
          <a:p>
            <a:pPr marL="400050"/>
            <a:r>
              <a:rPr lang="en-US" sz="2400" dirty="0" smtClean="0">
                <a:solidFill>
                  <a:srgbClr val="008000"/>
                </a:solidFill>
              </a:rPr>
              <a:t>SM Higgs </a:t>
            </a:r>
            <a:r>
              <a:rPr lang="en-US" sz="2400" dirty="0" smtClean="0"/>
              <a:t>at</a:t>
            </a:r>
            <a:r>
              <a:rPr lang="en-US" sz="2400" dirty="0" smtClean="0">
                <a:solidFill>
                  <a:srgbClr val="008000"/>
                </a:solidFill>
              </a:rPr>
              <a:t> LO </a:t>
            </a:r>
            <a:r>
              <a:rPr lang="en-US" sz="2400" dirty="0" smtClean="0"/>
              <a:t>corresponds to </a:t>
            </a:r>
            <a:r>
              <a:rPr lang="en-US" sz="2400" b="1" dirty="0" smtClean="0">
                <a:solidFill>
                  <a:srgbClr val="008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008000"/>
                </a:solidFill>
              </a:rPr>
              <a:t>1</a:t>
            </a:r>
            <a:r>
              <a:rPr lang="en-US" sz="2400" b="1" dirty="0" smtClean="0">
                <a:solidFill>
                  <a:srgbClr val="008000"/>
                </a:solidFill>
              </a:rPr>
              <a:t>=1</a:t>
            </a:r>
            <a:r>
              <a:rPr lang="en-US" sz="2400" dirty="0" smtClean="0">
                <a:solidFill>
                  <a:srgbClr val="008000"/>
                </a:solidFill>
              </a:rPr>
              <a:t> </a:t>
            </a:r>
            <a:r>
              <a:rPr lang="en-US" sz="2400" dirty="0" smtClean="0"/>
              <a:t>and 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</a:rPr>
              <a:t>a</a:t>
            </a:r>
            <a:r>
              <a:rPr lang="en-US" sz="2400" b="1" baseline="-25000" dirty="0" smtClean="0">
                <a:solidFill>
                  <a:srgbClr val="FF0000"/>
                </a:solidFill>
              </a:rPr>
              <a:t>3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</a:rPr>
              <a:t>0</a:t>
            </a:r>
          </a:p>
          <a:p>
            <a:pPr marL="400050"/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baseline="-25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= CP odd </a:t>
            </a:r>
            <a:r>
              <a:rPr lang="en-US" dirty="0" smtClean="0"/>
              <a:t>Amplitude</a:t>
            </a:r>
            <a:endParaRPr lang="en-US" sz="2400" dirty="0" smtClean="0"/>
          </a:p>
          <a:p>
            <a:pPr marL="400050" lvl="1" indent="-342900">
              <a:buFont typeface="Arial"/>
              <a:buChar char="•"/>
            </a:pPr>
            <a:r>
              <a:rPr lang="en-US" sz="2400" dirty="0" smtClean="0"/>
              <a:t>Fit for </a:t>
            </a:r>
            <a:r>
              <a:rPr lang="en-US" sz="2400" dirty="0" smtClean="0">
                <a:solidFill>
                  <a:srgbClr val="FF0000"/>
                </a:solidFill>
              </a:rPr>
              <a:t>f</a:t>
            </a:r>
            <a:r>
              <a:rPr lang="en-US" sz="2400" baseline="-25000" dirty="0" smtClean="0">
                <a:solidFill>
                  <a:srgbClr val="FF0000"/>
                </a:solidFill>
              </a:rPr>
              <a:t>a3</a:t>
            </a:r>
            <a:r>
              <a:rPr lang="en-US" sz="2400" dirty="0" smtClean="0"/>
              <a:t> = |</a:t>
            </a:r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/ (|</a:t>
            </a:r>
            <a:r>
              <a:rPr lang="en-US" sz="2400" dirty="0" smtClean="0">
                <a:solidFill>
                  <a:srgbClr val="000090"/>
                </a:solidFill>
              </a:rPr>
              <a:t>A</a:t>
            </a:r>
            <a:r>
              <a:rPr lang="en-US" sz="2400" baseline="-25000" dirty="0" smtClean="0">
                <a:solidFill>
                  <a:srgbClr val="000090"/>
                </a:solidFill>
              </a:rPr>
              <a:t>1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+ |</a:t>
            </a:r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baseline="-250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/>
              <a:t>|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)</a:t>
            </a:r>
            <a:r>
              <a:rPr lang="en-US" dirty="0" smtClean="0"/>
              <a:t>: </a:t>
            </a:r>
            <a:r>
              <a:rPr lang="en-US" sz="2400" dirty="0" smtClean="0"/>
              <a:t>check the presence of a </a:t>
            </a:r>
            <a:r>
              <a:rPr lang="en-US" sz="2400" dirty="0" smtClean="0">
                <a:solidFill>
                  <a:srgbClr val="FF0000"/>
                </a:solidFill>
              </a:rPr>
              <a:t>0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/>
              <a:t> </a:t>
            </a:r>
            <a:r>
              <a:rPr lang="en-US" sz="2400" dirty="0"/>
              <a:t>component (assuming</a:t>
            </a:r>
            <a:r>
              <a:rPr lang="en-US" sz="2400" dirty="0">
                <a:solidFill>
                  <a:srgbClr val="000090"/>
                </a:solidFill>
              </a:rPr>
              <a:t> a</a:t>
            </a:r>
            <a:r>
              <a:rPr lang="en-US" sz="2400" baseline="-25000" dirty="0">
                <a:solidFill>
                  <a:srgbClr val="000090"/>
                </a:solidFill>
              </a:rPr>
              <a:t>2</a:t>
            </a:r>
            <a:r>
              <a:rPr lang="en-US" sz="2400" dirty="0">
                <a:solidFill>
                  <a:srgbClr val="000090"/>
                </a:solidFill>
              </a:rPr>
              <a:t>=0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  <a:r>
              <a:rPr lang="en-US" sz="2400" dirty="0" smtClean="0"/>
              <a:t> - impact of </a:t>
            </a:r>
            <a:r>
              <a:rPr lang="en-US" sz="2400" dirty="0" smtClean="0">
                <a:solidFill>
                  <a:srgbClr val="000090"/>
                </a:solidFill>
              </a:rPr>
              <a:t>interference very small </a:t>
            </a:r>
            <a:r>
              <a:rPr lang="en-US" sz="2400" dirty="0" smtClean="0">
                <a:solidFill>
                  <a:srgbClr val="000000"/>
                </a:solidFill>
              </a:rPr>
              <a:t>on</a:t>
            </a:r>
            <a:r>
              <a:rPr lang="en-US" sz="2400" dirty="0" smtClean="0">
                <a:solidFill>
                  <a:srgbClr val="000090"/>
                </a:solidFill>
              </a:rPr>
              <a:t> used observables</a:t>
            </a:r>
            <a:endParaRPr lang="en-US" sz="2400" dirty="0" smtClean="0"/>
          </a:p>
          <a:p>
            <a:pPr marL="400050" lvl="1" indent="-342900">
              <a:buFont typeface="Arial"/>
              <a:buChar char="•"/>
            </a:pPr>
            <a:endParaRPr lang="en-US" dirty="0" smtClean="0"/>
          </a:p>
          <a:p>
            <a:pPr marL="400050" lvl="1" indent="-342900">
              <a:buFont typeface="Arial"/>
              <a:buChar char="•"/>
            </a:pPr>
            <a:endParaRPr lang="en-US" dirty="0"/>
          </a:p>
          <a:p>
            <a:pPr marL="400050" lvl="1" indent="-342900">
              <a:buFont typeface="Arial"/>
              <a:buChar char="•"/>
            </a:pPr>
            <a:r>
              <a:rPr lang="en-US" sz="2400" dirty="0" smtClean="0">
                <a:solidFill>
                  <a:srgbClr val="000090"/>
                </a:solidFill>
              </a:rPr>
              <a:t>CMS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FF0000"/>
                </a:solidFill>
              </a:rPr>
              <a:t>f</a:t>
            </a:r>
            <a:r>
              <a:rPr lang="en-US" sz="2400" baseline="-25000" dirty="0" smtClean="0">
                <a:solidFill>
                  <a:srgbClr val="FF0000"/>
                </a:solidFill>
              </a:rPr>
              <a:t>a3</a:t>
            </a:r>
            <a:r>
              <a:rPr lang="en-US" sz="2400" dirty="0" smtClean="0"/>
              <a:t> = </a:t>
            </a:r>
            <a:r>
              <a:rPr lang="en-US" sz="2400" dirty="0" smtClean="0">
                <a:solidFill>
                  <a:srgbClr val="000090"/>
                </a:solidFill>
              </a:rPr>
              <a:t>0.00 </a:t>
            </a:r>
            <a:r>
              <a:rPr lang="en-US" sz="2400" baseline="30000" dirty="0" smtClean="0">
                <a:solidFill>
                  <a:srgbClr val="000090"/>
                </a:solidFill>
              </a:rPr>
              <a:t>+ 0.23 </a:t>
            </a:r>
            <a:r>
              <a:rPr lang="en-US" sz="2400" baseline="-25000" dirty="0" smtClean="0">
                <a:solidFill>
                  <a:srgbClr val="000090"/>
                </a:solidFill>
              </a:rPr>
              <a:t>– 0.00</a:t>
            </a:r>
          </a:p>
          <a:p>
            <a:pPr marL="400050" lvl="1" indent="-342900">
              <a:buFont typeface="Arial"/>
              <a:buChar char="•"/>
            </a:pPr>
            <a:endParaRPr lang="en-US" sz="2400" baseline="-25000" dirty="0" smtClean="0"/>
          </a:p>
          <a:p>
            <a:pPr marL="57150" lvl="1" indent="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      f</a:t>
            </a:r>
            <a:r>
              <a:rPr lang="en-US" sz="2800" b="1" baseline="-25000" dirty="0" smtClean="0">
                <a:solidFill>
                  <a:srgbClr val="FF0000"/>
                </a:solidFill>
              </a:rPr>
              <a:t>a3</a:t>
            </a:r>
            <a:r>
              <a:rPr lang="en-US" sz="2800" b="1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&lt; 0.56 </a:t>
            </a:r>
            <a:r>
              <a:rPr lang="en-US" sz="2800" b="1" dirty="0" smtClean="0"/>
              <a:t>at </a:t>
            </a:r>
            <a:r>
              <a:rPr lang="en-US" sz="2800" b="1" dirty="0" smtClean="0">
                <a:solidFill>
                  <a:srgbClr val="FF0000"/>
                </a:solidFill>
              </a:rPr>
              <a:t>95% CL </a:t>
            </a:r>
            <a:r>
              <a:rPr lang="en-US" sz="2800" dirty="0" smtClean="0"/>
              <a:t>(exp. 0.76)</a:t>
            </a:r>
          </a:p>
        </p:txBody>
      </p:sp>
      <p:pic>
        <p:nvPicPr>
          <p:cNvPr id="7" name="Picture 6" descr="CMS-fa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277" y="3521233"/>
            <a:ext cx="3180227" cy="3084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Beyond </a:t>
            </a:r>
            <a:r>
              <a:rPr lang="en-US" i="1" dirty="0" smtClean="0">
                <a:solidFill>
                  <a:srgbClr val="FFFFFF"/>
                </a:solidFill>
              </a:rPr>
              <a:t>2 hypotheses </a:t>
            </a:r>
            <a:r>
              <a:rPr lang="en-US" dirty="0" smtClean="0">
                <a:solidFill>
                  <a:srgbClr val="FFFFFF"/>
                </a:solidFill>
              </a:rPr>
              <a:t>Test: 0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0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 descr="Screen Shot 2013-06-24 at 1.4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1404314"/>
            <a:ext cx="6426228" cy="4906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2928" y="5037571"/>
            <a:ext cx="75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95% CL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24200" y="1812082"/>
            <a:ext cx="677795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30274" y="1810779"/>
            <a:ext cx="10852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12079" y="1810779"/>
            <a:ext cx="338151" cy="67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11445" y="1805295"/>
            <a:ext cx="259962" cy="5484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199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32"/>
    </mc:Choice>
    <mc:Fallback xmlns="">
      <p:transition xmlns:p14="http://schemas.microsoft.com/office/powerpoint/2010/main" spd="slow" advTm="396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gure_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16" y="678719"/>
            <a:ext cx="2785724" cy="36062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 of 0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2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52" y="841144"/>
            <a:ext cx="6403866" cy="5504139"/>
          </a:xfrm>
        </p:spPr>
        <p:txBody>
          <a:bodyPr>
            <a:normAutofit fontScale="92500" lnSpcReduction="10000"/>
          </a:bodyPr>
          <a:lstStyle/>
          <a:p>
            <a:pPr marL="57150" indent="0"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Graviton inspired model </a:t>
            </a:r>
            <a:r>
              <a:rPr lang="en-US" sz="2000" dirty="0" smtClean="0"/>
              <a:t>with </a:t>
            </a:r>
            <a:r>
              <a:rPr lang="en-US" sz="2000" dirty="0" smtClean="0">
                <a:solidFill>
                  <a:srgbClr val="000090"/>
                </a:solidFill>
              </a:rPr>
              <a:t>minimal couplings </a:t>
            </a:r>
            <a:r>
              <a:rPr lang="en-US" sz="2000" dirty="0" smtClean="0"/>
              <a:t>to SM particles</a:t>
            </a:r>
            <a:r>
              <a:rPr lang="en-US" sz="2000" dirty="0"/>
              <a:t> </a:t>
            </a:r>
            <a:endParaRPr lang="en-US" sz="2000" dirty="0" smtClean="0"/>
          </a:p>
          <a:p>
            <a:pPr marL="57150" indent="0">
              <a:buNone/>
            </a:pPr>
            <a:r>
              <a:rPr lang="en-US" sz="2000" dirty="0" smtClean="0"/>
              <a:t>It can be produced via </a:t>
            </a:r>
            <a:r>
              <a:rPr lang="en-US" sz="2000" dirty="0" err="1" smtClean="0">
                <a:solidFill>
                  <a:srgbClr val="000090"/>
                </a:solidFill>
              </a:rPr>
              <a:t>gg</a:t>
            </a:r>
            <a:r>
              <a:rPr lang="en-US" sz="2000" dirty="0" smtClean="0"/>
              <a:t> or </a:t>
            </a:r>
            <a:r>
              <a:rPr lang="en-US" sz="2000" dirty="0" err="1" smtClean="0">
                <a:solidFill>
                  <a:srgbClr val="000090"/>
                </a:solidFill>
              </a:rPr>
              <a:t>qq</a:t>
            </a:r>
            <a:r>
              <a:rPr lang="en-US" sz="2000" dirty="0" smtClean="0"/>
              <a:t> annihilation: </a:t>
            </a:r>
            <a:endParaRPr lang="en-US" sz="2000" dirty="0"/>
          </a:p>
          <a:p>
            <a:pPr marL="57150" indent="0"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	</a:t>
            </a:r>
            <a:r>
              <a:rPr lang="en-US" sz="2000" dirty="0" err="1" smtClean="0">
                <a:solidFill>
                  <a:srgbClr val="000090"/>
                </a:solidFill>
              </a:rPr>
              <a:t>f</a:t>
            </a:r>
            <a:r>
              <a:rPr lang="en-US" sz="2000" baseline="-25000" dirty="0" err="1" smtClean="0">
                <a:solidFill>
                  <a:srgbClr val="000090"/>
                </a:solidFill>
              </a:rPr>
              <a:t>qq</a:t>
            </a:r>
            <a:r>
              <a:rPr lang="en-US" sz="2000" baseline="-25000" dirty="0" smtClean="0">
                <a:solidFill>
                  <a:srgbClr val="000090"/>
                </a:solidFill>
              </a:rPr>
              <a:t>  </a:t>
            </a:r>
            <a:r>
              <a:rPr lang="en-US" sz="2000" dirty="0" smtClean="0">
                <a:solidFill>
                  <a:srgbClr val="000090"/>
                </a:solidFill>
              </a:rPr>
              <a:t>=</a:t>
            </a:r>
            <a:r>
              <a:rPr lang="en-US" sz="2000" baseline="-25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faction of </a:t>
            </a:r>
            <a:r>
              <a:rPr lang="en-US" sz="2000" dirty="0" err="1" smtClean="0">
                <a:solidFill>
                  <a:srgbClr val="000090"/>
                </a:solidFill>
              </a:rPr>
              <a:t>qq</a:t>
            </a:r>
            <a:r>
              <a:rPr lang="en-US" sz="2000" dirty="0" smtClean="0">
                <a:solidFill>
                  <a:srgbClr val="000090"/>
                </a:solidFill>
              </a:rPr>
              <a:t>/</a:t>
            </a:r>
            <a:r>
              <a:rPr lang="en-US" sz="2000" dirty="0" err="1" smtClean="0">
                <a:solidFill>
                  <a:srgbClr val="000090"/>
                </a:solidFill>
              </a:rPr>
              <a:t>gg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produced signals </a:t>
            </a:r>
          </a:p>
          <a:p>
            <a:pPr marL="57150" indent="0">
              <a:buNone/>
            </a:pPr>
            <a:r>
              <a:rPr lang="en-US" sz="2000" i="1" dirty="0" smtClean="0"/>
              <a:t>(In minimal model </a:t>
            </a:r>
            <a:r>
              <a:rPr lang="en-US" sz="2000" dirty="0">
                <a:solidFill>
                  <a:srgbClr val="FF0000"/>
                </a:solidFill>
              </a:rPr>
              <a:t>2</a:t>
            </a:r>
            <a:r>
              <a:rPr lang="en-US" sz="2000" baseline="30000" dirty="0">
                <a:solidFill>
                  <a:srgbClr val="FF0000"/>
                </a:solidFill>
              </a:rPr>
              <a:t>+</a:t>
            </a:r>
            <a:r>
              <a:rPr lang="en-US" sz="2000" baseline="-25000" dirty="0" smtClean="0">
                <a:solidFill>
                  <a:srgbClr val="FF0000"/>
                </a:solidFill>
              </a:rPr>
              <a:t>m </a:t>
            </a:r>
            <a:r>
              <a:rPr lang="en-US" sz="2000" i="1" dirty="0" smtClean="0"/>
              <a:t>at </a:t>
            </a:r>
            <a:r>
              <a:rPr lang="en-US" sz="2000" i="1" dirty="0" smtClean="0">
                <a:solidFill>
                  <a:srgbClr val="000090"/>
                </a:solidFill>
              </a:rPr>
              <a:t>LO</a:t>
            </a:r>
            <a:r>
              <a:rPr lang="en-US" sz="2000" i="1" dirty="0" smtClean="0"/>
              <a:t> in </a:t>
            </a:r>
            <a:r>
              <a:rPr lang="en-US" sz="2000" i="1" dirty="0" smtClean="0">
                <a:solidFill>
                  <a:srgbClr val="000090"/>
                </a:solidFill>
              </a:rPr>
              <a:t>QCD</a:t>
            </a:r>
            <a:r>
              <a:rPr lang="en-US" sz="2000" i="1" dirty="0" smtClean="0"/>
              <a:t> expected </a:t>
            </a:r>
            <a:r>
              <a:rPr lang="en-US" sz="2000" i="1" dirty="0" err="1" smtClean="0">
                <a:solidFill>
                  <a:srgbClr val="000090"/>
                </a:solidFill>
              </a:rPr>
              <a:t>f</a:t>
            </a:r>
            <a:r>
              <a:rPr lang="en-US" sz="2000" i="1" baseline="-25000" dirty="0" err="1" smtClean="0">
                <a:solidFill>
                  <a:srgbClr val="000090"/>
                </a:solidFill>
              </a:rPr>
              <a:t>qq</a:t>
            </a:r>
            <a:r>
              <a:rPr lang="en-US" sz="2000" i="1" dirty="0" smtClean="0">
                <a:solidFill>
                  <a:srgbClr val="000090"/>
                </a:solidFill>
              </a:rPr>
              <a:t>=4%)</a:t>
            </a:r>
            <a:r>
              <a:rPr lang="en-US" sz="2000" i="1" dirty="0" smtClean="0"/>
              <a:t> </a:t>
            </a:r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ATLAS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000090"/>
                </a:solidFill>
              </a:rPr>
              <a:t>Combined:</a:t>
            </a:r>
            <a:r>
              <a:rPr lang="en-US" sz="2400" dirty="0" smtClean="0"/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+ </a:t>
            </a:r>
            <a:r>
              <a:rPr lang="en-US" dirty="0">
                <a:solidFill>
                  <a:srgbClr val="000090"/>
                </a:solidFill>
              </a:rPr>
              <a:t>ZZ*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 4</a:t>
            </a:r>
            <a:r>
              <a:rPr lang="en-US" dirty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+</a:t>
            </a:r>
            <a:r>
              <a:rPr lang="en-US" sz="2400" dirty="0" smtClean="0">
                <a:solidFill>
                  <a:srgbClr val="000090"/>
                </a:solidFill>
              </a:rPr>
              <a:t> WW*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(100% </a:t>
            </a:r>
            <a:r>
              <a:rPr lang="en-US" sz="2000" b="1" dirty="0" err="1" smtClean="0"/>
              <a:t>qq</a:t>
            </a:r>
            <a:r>
              <a:rPr lang="en-US" sz="2000" b="1" dirty="0" smtClean="0"/>
              <a:t>) Excluded at </a:t>
            </a:r>
            <a:r>
              <a:rPr lang="en-US" sz="2000" b="1" dirty="0" smtClean="0">
                <a:solidFill>
                  <a:srgbClr val="FF0000"/>
                </a:solidFill>
              </a:rPr>
              <a:t>&gt;99.9% CL </a:t>
            </a:r>
            <a:r>
              <a:rPr lang="en-US" sz="2000" b="1" dirty="0" smtClean="0"/>
              <a:t>(exp. &gt;99.9%)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(100% </a:t>
            </a:r>
            <a:r>
              <a:rPr lang="en-US" sz="2000" b="1" dirty="0" err="1" smtClean="0"/>
              <a:t>gg</a:t>
            </a:r>
            <a:r>
              <a:rPr lang="en-US" sz="2000" b="1" dirty="0" smtClean="0"/>
              <a:t>) Excluded at </a:t>
            </a:r>
            <a:r>
              <a:rPr lang="en-US" sz="2000" b="1" dirty="0" smtClean="0">
                <a:solidFill>
                  <a:srgbClr val="FF0000"/>
                </a:solidFill>
              </a:rPr>
              <a:t>&gt;99.9% CL </a:t>
            </a:r>
            <a:r>
              <a:rPr lang="en-US" sz="2000" b="1" dirty="0" smtClean="0"/>
              <a:t>(exp. 99.9%)</a:t>
            </a:r>
          </a:p>
          <a:p>
            <a:pPr marL="0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pPr marL="5715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CMS</a:t>
            </a:r>
            <a:r>
              <a:rPr lang="en-US" sz="2400" dirty="0" smtClean="0"/>
              <a:t>: </a:t>
            </a:r>
            <a:r>
              <a:rPr lang="en-US" b="1" dirty="0" smtClean="0">
                <a:solidFill>
                  <a:srgbClr val="000090"/>
                </a:solidFill>
              </a:rPr>
              <a:t>Combined </a:t>
            </a:r>
            <a:r>
              <a:rPr lang="en-US" sz="2400" dirty="0" smtClean="0">
                <a:solidFill>
                  <a:srgbClr val="000090"/>
                </a:solidFill>
              </a:rPr>
              <a:t>ZZ*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4</a:t>
            </a:r>
            <a:r>
              <a:rPr lang="en-US" dirty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+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WW*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/>
              <a:t>(100% </a:t>
            </a:r>
            <a:r>
              <a:rPr lang="en-US" sz="2000" b="1" dirty="0" err="1" smtClean="0"/>
              <a:t>gg</a:t>
            </a:r>
            <a:r>
              <a:rPr lang="en-US" sz="2000" b="1" dirty="0" smtClean="0"/>
              <a:t>) Excluded at </a:t>
            </a:r>
            <a:r>
              <a:rPr lang="en-US" sz="2000" b="1" dirty="0" smtClean="0">
                <a:solidFill>
                  <a:srgbClr val="FF0000"/>
                </a:solidFill>
              </a:rPr>
              <a:t>99.4% CL </a:t>
            </a:r>
            <a:r>
              <a:rPr lang="en-US" sz="2000" b="1" dirty="0" smtClean="0"/>
              <a:t>(exp. 98.8%)</a:t>
            </a:r>
            <a:endParaRPr lang="en-US" sz="2400" b="1" dirty="0" smtClean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dirty="0" smtClean="0"/>
              <a:t>Both experiments: </a:t>
            </a:r>
            <a:r>
              <a:rPr lang="en-US" sz="2400" dirty="0" smtClean="0">
                <a:solidFill>
                  <a:srgbClr val="008000"/>
                </a:solidFill>
              </a:rPr>
              <a:t>Compatible</a:t>
            </a:r>
            <a:r>
              <a:rPr lang="en-US" sz="2400" dirty="0" smtClean="0"/>
              <a:t> with </a:t>
            </a:r>
            <a:r>
              <a:rPr lang="en-US" dirty="0" smtClean="0">
                <a:solidFill>
                  <a:srgbClr val="008000"/>
                </a:solidFill>
              </a:rPr>
              <a:t>SM</a:t>
            </a:r>
            <a:r>
              <a:rPr lang="en-US" dirty="0" smtClean="0"/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0</a:t>
            </a:r>
            <a:r>
              <a:rPr lang="en-US" sz="2400" baseline="30000" dirty="0" smtClean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 descr="CMShvv_a-posteriori.qvals.root_2pmg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4225967"/>
            <a:ext cx="2605349" cy="2476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38739" y="6358651"/>
            <a:ext cx="855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</a:t>
            </a:r>
            <a:r>
              <a:rPr lang="en-US" sz="1400" i="1" dirty="0" smtClean="0"/>
              <a:t>q</a:t>
            </a:r>
            <a:r>
              <a:rPr lang="en-US" sz="1400" dirty="0" smtClean="0"/>
              <a:t> =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0010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45"/>
    </mc:Choice>
    <mc:Fallback xmlns="">
      <p:transition xmlns:p14="http://schemas.microsoft.com/office/powerpoint/2010/main" spd="slow" advTm="745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ure_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26" y="2569766"/>
            <a:ext cx="3312574" cy="428823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1127869"/>
            <a:ext cx="8890567" cy="535494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/>
          </a:p>
          <a:p>
            <a:pPr marL="5715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ATLAS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:  </a:t>
            </a:r>
            <a:r>
              <a:rPr lang="en-US" i="1" u="sng" dirty="0" smtClean="0">
                <a:solidFill>
                  <a:srgbClr val="000090"/>
                </a:solidFill>
              </a:rPr>
              <a:t>“</a:t>
            </a:r>
            <a:r>
              <a:rPr lang="en-US" i="1" u="sng" dirty="0" err="1" smtClean="0">
                <a:solidFill>
                  <a:srgbClr val="000090"/>
                </a:solidFill>
              </a:rPr>
              <a:t>bosonic</a:t>
            </a:r>
            <a:r>
              <a:rPr lang="en-US" i="1" u="sng" dirty="0" smtClean="0">
                <a:solidFill>
                  <a:srgbClr val="000090"/>
                </a:solidFill>
              </a:rPr>
              <a:t>”</a:t>
            </a:r>
            <a:r>
              <a:rPr lang="en-US" u="sng" dirty="0" smtClean="0"/>
              <a:t> decay modes</a:t>
            </a:r>
          </a:p>
          <a:p>
            <a:pPr marL="57150" indent="0">
              <a:buNone/>
            </a:pPr>
            <a:endParaRPr lang="en-US" u="sng" dirty="0" smtClean="0"/>
          </a:p>
          <a:p>
            <a:pPr marL="57150" indent="0">
              <a:buNone/>
            </a:pPr>
            <a:r>
              <a:rPr lang="en-US" b="1" dirty="0">
                <a:solidFill>
                  <a:srgbClr val="008000"/>
                </a:solidFill>
              </a:rPr>
              <a:t>S</a:t>
            </a:r>
            <a:r>
              <a:rPr lang="en-US" b="1" dirty="0" smtClean="0">
                <a:solidFill>
                  <a:srgbClr val="008000"/>
                </a:solidFill>
              </a:rPr>
              <a:t>trongly favor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J</a:t>
            </a:r>
            <a:r>
              <a:rPr lang="en-US" b="1" baseline="30000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/>
              <a:t>=</a:t>
            </a:r>
            <a:r>
              <a:rPr lang="en-US" b="1" dirty="0" smtClean="0">
                <a:solidFill>
                  <a:srgbClr val="008000"/>
                </a:solidFill>
              </a:rPr>
              <a:t> 0</a:t>
            </a:r>
            <a:r>
              <a:rPr lang="en-US" b="1" baseline="30000" dirty="0" smtClean="0">
                <a:solidFill>
                  <a:srgbClr val="008000"/>
                </a:solidFill>
              </a:rPr>
              <a:t>+ </a:t>
            </a:r>
            <a:r>
              <a:rPr lang="en-US" b="1" dirty="0" smtClean="0">
                <a:solidFill>
                  <a:srgbClr val="008000"/>
                </a:solidFill>
              </a:rPr>
              <a:t>SM </a:t>
            </a:r>
            <a:r>
              <a:rPr lang="en-US" dirty="0" smtClean="0"/>
              <a:t>quantum numbers</a:t>
            </a:r>
          </a:p>
          <a:p>
            <a:pPr marL="57150" indent="0">
              <a:buNone/>
            </a:pPr>
            <a:endParaRPr lang="en-US" dirty="0" smtClean="0"/>
          </a:p>
          <a:p>
            <a:pPr marL="57150" indent="0">
              <a:buNone/>
            </a:pPr>
            <a:r>
              <a:rPr lang="en-US" b="1" dirty="0" smtClean="0"/>
              <a:t>All alternative </a:t>
            </a:r>
            <a:r>
              <a:rPr lang="en-US" b="1" dirty="0" smtClean="0">
                <a:solidFill>
                  <a:srgbClr val="FF0000"/>
                </a:solidFill>
              </a:rPr>
              <a:t>J</a:t>
            </a:r>
            <a:r>
              <a:rPr lang="en-US" b="1" baseline="30000" dirty="0" smtClean="0">
                <a:solidFill>
                  <a:srgbClr val="FF0000"/>
                </a:solidFill>
              </a:rPr>
              <a:t>P</a:t>
            </a:r>
            <a:r>
              <a:rPr lang="en-US" b="1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models</a:t>
            </a:r>
            <a:r>
              <a:rPr lang="en-US" b="1" dirty="0" smtClean="0"/>
              <a:t> tested: </a:t>
            </a:r>
          </a:p>
          <a:p>
            <a:pPr marL="5715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  </a:t>
            </a:r>
            <a:r>
              <a:rPr lang="en-US" b="1" dirty="0" smtClean="0">
                <a:solidFill>
                  <a:srgbClr val="FF0000"/>
                </a:solidFill>
              </a:rPr>
              <a:t>Excluded</a:t>
            </a:r>
            <a:r>
              <a:rPr lang="en-US" b="1" dirty="0" smtClean="0"/>
              <a:t> </a:t>
            </a:r>
            <a:r>
              <a:rPr lang="en-US" b="1" dirty="0"/>
              <a:t>@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&gt;95% CL</a:t>
            </a:r>
            <a:endParaRPr lang="en-US" b="1" dirty="0" smtClean="0">
              <a:solidFill>
                <a:srgbClr val="00009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Spin-Parity ATLAS - CMS Overview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 descr="CMS-Spin-TABLEover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19839"/>
            <a:ext cx="6019800" cy="1415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173" y="118971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ZZ*(4</a:t>
            </a:r>
            <a:r>
              <a:rPr lang="en-US" dirty="0" smtClean="0">
                <a:solidFill>
                  <a:srgbClr val="000090"/>
                </a:solidFill>
                <a:latin typeface="Brush Script MT Italic"/>
                <a:cs typeface="Brush Script MT Italic"/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07039" y="1519839"/>
            <a:ext cx="1227061" cy="141592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147128" y="1519839"/>
            <a:ext cx="692342" cy="1415925"/>
          </a:xfrm>
          <a:prstGeom prst="rect">
            <a:avLst/>
          </a:prstGeom>
          <a:noFill/>
          <a:ln w="28575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7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35"/>
    </mc:Choice>
    <mc:Fallback xmlns="">
      <p:transition xmlns:p14="http://schemas.microsoft.com/office/powerpoint/2010/main" spd="slow" advTm="595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Boson Couplings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866112"/>
            <a:ext cx="8890567" cy="5697784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en-US" i="1" dirty="0" smtClean="0"/>
              <a:t>Crucial </a:t>
            </a:r>
            <a:r>
              <a:rPr lang="en-US" i="1" dirty="0" smtClean="0">
                <a:solidFill>
                  <a:srgbClr val="FF0000"/>
                </a:solidFill>
              </a:rPr>
              <a:t>TEST </a:t>
            </a:r>
            <a:r>
              <a:rPr lang="en-US" i="1" dirty="0" smtClean="0"/>
              <a:t>of</a:t>
            </a:r>
            <a:r>
              <a:rPr lang="en-US" i="1" dirty="0" smtClean="0">
                <a:solidFill>
                  <a:srgbClr val="008000"/>
                </a:solidFill>
              </a:rPr>
              <a:t> SM BEH mechanism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 </a:t>
            </a:r>
            <a:r>
              <a:rPr lang="en-US" b="1" dirty="0" err="1">
                <a:solidFill>
                  <a:srgbClr val="FF0000"/>
                </a:solidFill>
              </a:rPr>
              <a:t>g</a:t>
            </a:r>
            <a:r>
              <a:rPr lang="en-US" b="1" baseline="-25000" dirty="0" err="1">
                <a:solidFill>
                  <a:srgbClr val="FF0000"/>
                </a:solidFill>
              </a:rPr>
              <a:t>F</a:t>
            </a:r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 m</a:t>
            </a:r>
            <a:r>
              <a:rPr lang="en-US" b="1" baseline="-25000" dirty="0">
                <a:solidFill>
                  <a:srgbClr val="FF0000"/>
                </a:solidFill>
              </a:rPr>
              <a:t>F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 err="1">
                <a:solidFill>
                  <a:srgbClr val="FF0000"/>
                </a:solidFill>
              </a:rPr>
              <a:t>g</a:t>
            </a:r>
            <a:r>
              <a:rPr lang="en-US" b="1" baseline="-25000" dirty="0" err="1">
                <a:solidFill>
                  <a:srgbClr val="FF0000"/>
                </a:solidFill>
              </a:rPr>
              <a:t>W,Z,H</a:t>
            </a:r>
            <a:r>
              <a:rPr lang="en-US" b="1" baseline="-25000" dirty="0"/>
              <a:t> </a:t>
            </a:r>
            <a:r>
              <a:rPr lang="en-US" b="1" dirty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b="1" dirty="0">
                <a:solidFill>
                  <a:srgbClr val="FF0000"/>
                </a:solidFill>
              </a:rPr>
              <a:t> 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r>
              <a:rPr lang="en-US" b="1" baseline="-25000" dirty="0">
                <a:solidFill>
                  <a:srgbClr val="FF0000"/>
                </a:solidFill>
              </a:rPr>
              <a:t>W,Z,H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lvl="1" indent="0" algn="ctr">
              <a:buNone/>
            </a:pPr>
            <a:endParaRPr lang="en-US" sz="2200" dirty="0" smtClean="0">
              <a:solidFill>
                <a:srgbClr val="008000"/>
              </a:solidFill>
            </a:endParaRPr>
          </a:p>
          <a:p>
            <a:r>
              <a:rPr lang="en-US" sz="2000" dirty="0">
                <a:solidFill>
                  <a:srgbClr val="008000"/>
                </a:solidFill>
              </a:rPr>
              <a:t>SM couplings </a:t>
            </a:r>
            <a:r>
              <a:rPr lang="en-US" sz="2000" dirty="0" smtClean="0"/>
              <a:t>tested </a:t>
            </a:r>
            <a:r>
              <a:rPr lang="en-US" sz="2000" dirty="0"/>
              <a:t>introducing </a:t>
            </a:r>
            <a:r>
              <a:rPr lang="en-US" sz="2000" i="1" dirty="0">
                <a:solidFill>
                  <a:srgbClr val="000090"/>
                </a:solidFill>
              </a:rPr>
              <a:t>coupling scale factors </a:t>
            </a:r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k </a:t>
            </a:r>
            <a:r>
              <a:rPr lang="en-US" sz="2000" dirty="0">
                <a:solidFill>
                  <a:srgbClr val="000000"/>
                </a:solidFill>
                <a:cs typeface="Symbol" charset="2"/>
                <a:sym typeface="Wingdings"/>
              </a:rPr>
              <a:t></a:t>
            </a:r>
            <a:r>
              <a:rPr lang="en-US" sz="2000" dirty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sz="2000" dirty="0">
                <a:solidFill>
                  <a:srgbClr val="000090"/>
                </a:solidFill>
                <a:cs typeface="Symbol" charset="2"/>
                <a:sym typeface="Wingdings"/>
              </a:rPr>
              <a:t> </a:t>
            </a:r>
            <a:r>
              <a:rPr lang="en-US" sz="2000" dirty="0" err="1">
                <a:solidFill>
                  <a:srgbClr val="FF0000"/>
                </a:solidFill>
                <a:cs typeface="Symbol" charset="2"/>
                <a:sym typeface="Wingdings"/>
              </a:rPr>
              <a:t>g</a:t>
            </a:r>
            <a:r>
              <a:rPr lang="en-US" sz="2000" baseline="-25000" dirty="0" err="1">
                <a:solidFill>
                  <a:srgbClr val="FF0000"/>
                </a:solidFill>
                <a:cs typeface="Symbol" charset="2"/>
                <a:sym typeface="Wingdings"/>
              </a:rPr>
              <a:t>i</a:t>
            </a:r>
            <a:r>
              <a:rPr lang="en-US" sz="2000" dirty="0">
                <a:solidFill>
                  <a:srgbClr val="000090"/>
                </a:solidFill>
                <a:cs typeface="Symbol" charset="2"/>
                <a:sym typeface="Wingdings"/>
              </a:rPr>
              <a:t> =</a:t>
            </a:r>
            <a:r>
              <a:rPr lang="en-US" sz="2000" dirty="0">
                <a:solidFill>
                  <a:srgbClr val="008000"/>
                </a:solidFill>
                <a:cs typeface="Symbol" charset="2"/>
                <a:sym typeface="Wingdings"/>
              </a:rPr>
              <a:t> </a:t>
            </a:r>
            <a:r>
              <a:rPr lang="en-US" sz="2000" dirty="0" err="1">
                <a:solidFill>
                  <a:srgbClr val="008000"/>
                </a:solidFill>
                <a:cs typeface="Symbol" charset="2"/>
                <a:sym typeface="Wingdings"/>
              </a:rPr>
              <a:t>g</a:t>
            </a:r>
            <a:r>
              <a:rPr lang="en-US" sz="2000" baseline="-25000" dirty="0" err="1">
                <a:solidFill>
                  <a:srgbClr val="008000"/>
                </a:solidFill>
                <a:cs typeface="Symbol" charset="2"/>
                <a:sym typeface="Wingdings"/>
              </a:rPr>
              <a:t>i</a:t>
            </a:r>
            <a:r>
              <a:rPr lang="en-US" sz="2000" baseline="30000" dirty="0" err="1">
                <a:solidFill>
                  <a:srgbClr val="008000"/>
                </a:solidFill>
                <a:cs typeface="Symbol" charset="2"/>
                <a:sym typeface="Wingdings"/>
              </a:rPr>
              <a:t>SM</a:t>
            </a:r>
            <a:r>
              <a:rPr lang="en-US" sz="2000" dirty="0">
                <a:solidFill>
                  <a:srgbClr val="008000"/>
                </a:solidFill>
                <a:cs typeface="Symbol" charset="2"/>
                <a:sym typeface="Wingdings"/>
              </a:rPr>
              <a:t> </a:t>
            </a:r>
            <a:r>
              <a:rPr lang="en-US" sz="2000" dirty="0">
                <a:cs typeface="Symbol" charset="2"/>
                <a:sym typeface="Wingdings"/>
              </a:rPr>
              <a:t>×</a:t>
            </a:r>
            <a:r>
              <a:rPr lang="en-US" sz="2000" dirty="0">
                <a:solidFill>
                  <a:srgbClr val="008000"/>
                </a:solidFill>
                <a:cs typeface="Symbol" charset="2"/>
                <a:sym typeface="Wingdings"/>
              </a:rPr>
              <a:t> 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000" baseline="-25000" dirty="0" err="1" smtClean="0">
                <a:solidFill>
                  <a:srgbClr val="000090"/>
                </a:solidFill>
                <a:cs typeface="Symbol" charset="2"/>
                <a:sym typeface="Wingdings"/>
              </a:rPr>
              <a:t>i</a:t>
            </a:r>
            <a:endParaRPr lang="en-US" sz="2200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SM Tree-Level</a:t>
            </a:r>
            <a:r>
              <a:rPr lang="en-US" dirty="0" smtClean="0">
                <a:solidFill>
                  <a:srgbClr val="000000"/>
                </a:solidFill>
              </a:rPr>
              <a:t> Amplitudes: </a:t>
            </a:r>
          </a:p>
          <a:p>
            <a:pPr lvl="2"/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000090"/>
                </a:solidFill>
              </a:rPr>
              <a:t>ff</a:t>
            </a:r>
            <a:r>
              <a:rPr lang="en-US" dirty="0" smtClean="0">
                <a:solidFill>
                  <a:srgbClr val="000090"/>
                </a:solidFill>
              </a:rPr>
              <a:t>   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   (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  <a:cs typeface="Symbol" charset="2"/>
                <a:sym typeface="Wingdings"/>
              </a:rPr>
              <a:t>f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×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 /v)</a:t>
            </a:r>
            <a:r>
              <a:rPr lang="en-US" baseline="30000" dirty="0" smtClean="0">
                <a:solidFill>
                  <a:srgbClr val="000000"/>
                </a:solidFill>
              </a:rPr>
              <a:t>2   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  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f</a:t>
            </a:r>
            <a:r>
              <a:rPr lang="en-US" sz="1400" baseline="30000" dirty="0" smtClean="0">
                <a:solidFill>
                  <a:srgbClr val="000000"/>
                </a:solidFill>
              </a:rPr>
              <a:t>2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   </a:t>
            </a:r>
            <a:r>
              <a:rPr lang="en-US" dirty="0" smtClean="0">
                <a:sym typeface="Wingdings"/>
              </a:rPr>
              <a:t>×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  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008000"/>
                </a:solidFill>
              </a:rPr>
              <a:t>ff</a:t>
            </a:r>
            <a:r>
              <a:rPr lang="en-US" baseline="30000" dirty="0" err="1" smtClean="0">
                <a:solidFill>
                  <a:srgbClr val="008000"/>
                </a:solidFill>
              </a:rPr>
              <a:t>SM</a:t>
            </a:r>
            <a:r>
              <a:rPr lang="en-US" dirty="0" smtClean="0">
                <a:solidFill>
                  <a:srgbClr val="000000"/>
                </a:solidFill>
              </a:rPr>
              <a:t>    </a:t>
            </a:r>
            <a:r>
              <a:rPr lang="en-US" dirty="0" smtClean="0"/>
              <a:t> </a:t>
            </a:r>
            <a:r>
              <a:rPr lang="en-US" baseline="30000" dirty="0" smtClean="0">
                <a:solidFill>
                  <a:srgbClr val="000000"/>
                </a:solidFill>
              </a:rPr>
              <a:t>  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smtClean="0">
                <a:solidFill>
                  <a:srgbClr val="000090"/>
                </a:solidFill>
              </a:rPr>
              <a:t>v= 246 </a:t>
            </a:r>
            <a:r>
              <a:rPr lang="en-US" dirty="0" err="1" smtClean="0">
                <a:solidFill>
                  <a:srgbClr val="000090"/>
                </a:solidFill>
              </a:rPr>
              <a:t>GeV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from G</a:t>
            </a:r>
            <a:r>
              <a:rPr lang="en-US" baseline="-25000" dirty="0" smtClean="0">
                <a:solidFill>
                  <a:srgbClr val="000000"/>
                </a:solidFill>
              </a:rPr>
              <a:t>F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baseline="30000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0090"/>
                </a:solidFill>
              </a:rPr>
              <a:t>WW</a:t>
            </a:r>
            <a:r>
              <a:rPr lang="en-US" baseline="-25000" dirty="0" smtClean="0">
                <a:solidFill>
                  <a:srgbClr val="000000"/>
                </a:solidFill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 (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W </a:t>
            </a:r>
            <a:r>
              <a:rPr lang="en-US" dirty="0" smtClean="0">
                <a:sym typeface="Wingdings"/>
              </a:rPr>
              <a:t>×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/v)</a:t>
            </a:r>
            <a:r>
              <a:rPr lang="en-US" baseline="30000" dirty="0" smtClean="0">
                <a:solidFill>
                  <a:srgbClr val="000000"/>
                </a:solidFill>
              </a:rPr>
              <a:t>2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  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W</a:t>
            </a:r>
            <a:r>
              <a:rPr lang="en-US" baseline="30000" dirty="0" smtClean="0">
                <a:solidFill>
                  <a:srgbClr val="000090"/>
                </a:solidFill>
                <a:cs typeface="Symbol" charset="2"/>
                <a:sym typeface="Wingdings"/>
              </a:rPr>
              <a:t>2</a:t>
            </a:r>
            <a:r>
              <a:rPr lang="en-US" sz="1100" dirty="0" smtClean="0">
                <a:solidFill>
                  <a:srgbClr val="008000"/>
                </a:solidFill>
                <a:sym typeface="Wingdings"/>
              </a:rPr>
              <a:t>  </a:t>
            </a:r>
            <a:r>
              <a:rPr lang="en-US" dirty="0" smtClean="0">
                <a:sym typeface="Wingdings"/>
              </a:rPr>
              <a:t>×</a:t>
            </a:r>
            <a:r>
              <a:rPr lang="en-US" sz="1100" dirty="0" smtClean="0">
                <a:solidFill>
                  <a:srgbClr val="008000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8000"/>
                </a:solidFill>
              </a:rPr>
              <a:t>WW</a:t>
            </a:r>
            <a:r>
              <a:rPr lang="en-US" baseline="30000" dirty="0" smtClean="0">
                <a:solidFill>
                  <a:srgbClr val="008000"/>
                </a:solidFill>
              </a:rPr>
              <a:t>SM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0090"/>
                </a:solidFill>
              </a:rPr>
              <a:t>ZZ</a:t>
            </a:r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 (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err="1">
                <a:solidFill>
                  <a:srgbClr val="000090"/>
                </a:solidFill>
                <a:cs typeface="Symbol" charset="2"/>
                <a:sym typeface="Wingdings"/>
              </a:rPr>
              <a:t>Z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×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Z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/v</a:t>
            </a:r>
            <a:r>
              <a:rPr lang="en-US" dirty="0">
                <a:solidFill>
                  <a:srgbClr val="000000"/>
                </a:solidFill>
              </a:rPr>
              <a:t>)</a:t>
            </a:r>
            <a:r>
              <a:rPr lang="en-US" baseline="30000" dirty="0" smtClean="0">
                <a:solidFill>
                  <a:srgbClr val="000000"/>
                </a:solidFill>
              </a:rPr>
              <a:t>2 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  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Z</a:t>
            </a:r>
            <a:r>
              <a:rPr lang="en-US" baseline="30000" dirty="0" smtClean="0">
                <a:solidFill>
                  <a:srgbClr val="000090"/>
                </a:solidFill>
                <a:cs typeface="Symbol" charset="2"/>
                <a:sym typeface="Wingdings"/>
              </a:rPr>
              <a:t>2</a:t>
            </a:r>
            <a:r>
              <a:rPr lang="en-US" sz="1000" dirty="0" smtClean="0">
                <a:solidFill>
                  <a:srgbClr val="008000"/>
                </a:solidFill>
                <a:sym typeface="Wingdings"/>
              </a:rPr>
              <a:t>  </a:t>
            </a:r>
            <a:r>
              <a:rPr lang="en-US" dirty="0">
                <a:sym typeface="Wingdings"/>
              </a:rPr>
              <a:t>×</a:t>
            </a:r>
            <a:r>
              <a:rPr lang="en-US" sz="1000" dirty="0">
                <a:solidFill>
                  <a:srgbClr val="008000"/>
                </a:solidFill>
                <a:sym typeface="Wingdings"/>
              </a:rPr>
              <a:t>  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8000"/>
                </a:solidFill>
              </a:rPr>
              <a:t>ZZ</a:t>
            </a:r>
            <a:r>
              <a:rPr lang="en-US" baseline="30000" dirty="0" smtClean="0">
                <a:solidFill>
                  <a:srgbClr val="008000"/>
                </a:solidFill>
              </a:rPr>
              <a:t>SM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cs typeface="Symbol" charset="2"/>
              </a:rPr>
              <a:t>SM Loop-level</a:t>
            </a:r>
            <a:r>
              <a:rPr lang="en-US" dirty="0" smtClean="0">
                <a:solidFill>
                  <a:srgbClr val="000000"/>
                </a:solidFill>
                <a:cs typeface="Symbol" charset="2"/>
              </a:rPr>
              <a:t>: </a:t>
            </a:r>
            <a:r>
              <a:rPr lang="en-US" dirty="0" smtClean="0"/>
              <a:t>best </a:t>
            </a:r>
            <a:r>
              <a:rPr lang="en-US" dirty="0"/>
              <a:t>place to look for </a:t>
            </a:r>
            <a:r>
              <a:rPr lang="en-US" dirty="0">
                <a:solidFill>
                  <a:srgbClr val="000090"/>
                </a:solidFill>
              </a:rPr>
              <a:t>physics </a:t>
            </a:r>
            <a:r>
              <a:rPr lang="en-US" dirty="0">
                <a:solidFill>
                  <a:srgbClr val="FF0000"/>
                </a:solidFill>
              </a:rPr>
              <a:t>Beyond the Standard </a:t>
            </a:r>
            <a:r>
              <a:rPr lang="en-US" dirty="0" smtClean="0">
                <a:solidFill>
                  <a:srgbClr val="FF0000"/>
                </a:solidFill>
              </a:rPr>
              <a:t>Mode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000000"/>
              </a:solidFill>
              <a:cs typeface="Symbol" charset="2"/>
            </a:endParaRPr>
          </a:p>
          <a:p>
            <a:pPr lvl="2"/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00"/>
                </a:solidFill>
              </a:rPr>
              <a:t>     </a:t>
            </a:r>
            <a:r>
              <a:rPr lang="en-US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    |1.28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0.28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|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 ×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30000" dirty="0" err="1" smtClean="0">
                <a:solidFill>
                  <a:srgbClr val="000090"/>
                </a:solidFill>
                <a:cs typeface="Symbol" charset="2"/>
              </a:rPr>
              <a:t>SM</a:t>
            </a:r>
            <a:r>
              <a:rPr lang="en-US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b="1" dirty="0" err="1" smtClean="0">
                <a:solidFill>
                  <a:srgbClr val="000090"/>
                </a:solidFill>
                <a:sym typeface="Wingdings"/>
              </a:rPr>
              <a:t>Wt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interference</a:t>
            </a:r>
            <a:endParaRPr lang="en-US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  <a:p>
            <a:pPr lvl="2"/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err="1">
                <a:solidFill>
                  <a:srgbClr val="FF0000"/>
                </a:solidFill>
              </a:rPr>
              <a:t>gg</a:t>
            </a:r>
            <a:r>
              <a:rPr lang="en-US" baseline="-25000" dirty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2000" baseline="-25000" dirty="0" smtClean="0">
                <a:solidFill>
                  <a:srgbClr val="FF0000"/>
                </a:solidFill>
              </a:rPr>
              <a:t>, ...</a:t>
            </a:r>
          </a:p>
          <a:p>
            <a:pPr marL="914400" lvl="2" indent="0">
              <a:buNone/>
            </a:pPr>
            <a:endParaRPr lang="en-US" sz="2000" dirty="0" smtClean="0"/>
          </a:p>
          <a:p>
            <a:r>
              <a:rPr lang="en-US" sz="2000" dirty="0" smtClean="0">
                <a:solidFill>
                  <a:srgbClr val="000090"/>
                </a:solidFill>
              </a:rPr>
              <a:t>Theory errors </a:t>
            </a:r>
            <a:r>
              <a:rPr lang="en-US" sz="2000" dirty="0" smtClean="0"/>
              <a:t>for </a:t>
            </a:r>
            <a:r>
              <a:rPr lang="en-US" sz="2000" dirty="0">
                <a:solidFill>
                  <a:srgbClr val="008000"/>
                </a:solidFill>
              </a:rPr>
              <a:t>SM </a:t>
            </a:r>
            <a:r>
              <a:rPr lang="en-US" sz="2000" dirty="0" smtClean="0">
                <a:solidFill>
                  <a:srgbClr val="008000"/>
                </a:solidFill>
              </a:rPr>
              <a:t>Higgs boson</a:t>
            </a:r>
            <a:r>
              <a:rPr lang="en-US" sz="2000" dirty="0" smtClean="0">
                <a:solidFill>
                  <a:srgbClr val="000000"/>
                </a:solidFill>
              </a:rPr>
              <a:t>: </a:t>
            </a:r>
          </a:p>
          <a:p>
            <a:pPr lvl="1"/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~</a:t>
            </a:r>
            <a:r>
              <a:rPr lang="en-US" dirty="0">
                <a:solidFill>
                  <a:srgbClr val="FF0000"/>
                </a:solidFill>
              </a:rPr>
              <a:t> (11-5)% </a:t>
            </a:r>
            <a:r>
              <a:rPr lang="en-US" dirty="0">
                <a:solidFill>
                  <a:srgbClr val="000000"/>
                </a:solidFill>
              </a:rPr>
              <a:t>larger in </a:t>
            </a:r>
            <a:r>
              <a:rPr lang="en-US" dirty="0" err="1" smtClean="0">
                <a:solidFill>
                  <a:srgbClr val="000090"/>
                </a:solidFill>
              </a:rPr>
              <a:t>ggH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/>
              <a:t>and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err="1">
                <a:solidFill>
                  <a:srgbClr val="000090"/>
                </a:solidFill>
              </a:rPr>
              <a:t>ttH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  -   </a:t>
            </a:r>
            <a:r>
              <a:rPr lang="en-US" dirty="0" smtClean="0">
                <a:solidFill>
                  <a:srgbClr val="FF0000"/>
                </a:solidFill>
              </a:rPr>
              <a:t>BR</a:t>
            </a:r>
            <a:r>
              <a:rPr lang="en-US" baseline="-25000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~ </a:t>
            </a:r>
            <a:r>
              <a:rPr lang="en-US" dirty="0">
                <a:solidFill>
                  <a:srgbClr val="FF0000"/>
                </a:solidFill>
              </a:rPr>
              <a:t>(3-6</a:t>
            </a:r>
            <a:r>
              <a:rPr lang="en-US" dirty="0" smtClean="0">
                <a:solidFill>
                  <a:srgbClr val="FF0000"/>
                </a:solidFill>
              </a:rPr>
              <a:t>%)</a:t>
            </a: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sz="1700" i="1" dirty="0">
                <a:solidFill>
                  <a:srgbClr val="000090"/>
                </a:solidFill>
              </a:rPr>
              <a:t>*</a:t>
            </a:r>
            <a:r>
              <a:rPr lang="en-US" sz="1700" i="1" dirty="0" smtClean="0">
                <a:solidFill>
                  <a:srgbClr val="000090"/>
                </a:solidFill>
              </a:rPr>
              <a:t>Mass </a:t>
            </a:r>
            <a:r>
              <a:rPr lang="en-US" sz="1700" i="1" dirty="0" smtClean="0">
                <a:solidFill>
                  <a:srgbClr val="000000"/>
                </a:solidFill>
              </a:rPr>
              <a:t>dependency small</a:t>
            </a:r>
            <a:r>
              <a:rPr lang="en-US" sz="1700" i="1" dirty="0" smtClean="0"/>
              <a:t>: </a:t>
            </a:r>
            <a:r>
              <a:rPr lang="en-US" sz="1700" i="1" dirty="0" smtClean="0">
                <a:solidFill>
                  <a:srgbClr val="000090"/>
                </a:solidFill>
              </a:rPr>
              <a:t>Max ~ 4%/0.5 </a:t>
            </a:r>
            <a:r>
              <a:rPr lang="en-US" sz="1700" i="1" dirty="0" err="1" smtClean="0">
                <a:solidFill>
                  <a:srgbClr val="000090"/>
                </a:solidFill>
              </a:rPr>
              <a:t>GeV</a:t>
            </a:r>
            <a:r>
              <a:rPr lang="en-US" sz="1700" i="1" dirty="0" smtClean="0">
                <a:solidFill>
                  <a:srgbClr val="000090"/>
                </a:solidFill>
              </a:rPr>
              <a:t> </a:t>
            </a:r>
            <a:r>
              <a:rPr lang="en-US" sz="1700" i="1" dirty="0" smtClean="0"/>
              <a:t>for </a:t>
            </a:r>
            <a:r>
              <a:rPr lang="en-US" sz="1700" i="1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700" i="1" baseline="-25000" dirty="0">
                <a:solidFill>
                  <a:srgbClr val="000090"/>
                </a:solidFill>
              </a:rPr>
              <a:t>ZZ</a:t>
            </a:r>
            <a:r>
              <a:rPr lang="en-US" sz="1700" i="1" dirty="0">
                <a:solidFill>
                  <a:srgbClr val="000000"/>
                </a:solidFill>
              </a:rPr>
              <a:t> </a:t>
            </a:r>
            <a:r>
              <a:rPr lang="en-US" sz="1700" i="1" dirty="0" smtClean="0"/>
              <a:t>  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 descr="higgsdecay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79" y="3743726"/>
            <a:ext cx="2404524" cy="116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91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654"/>
    </mc:Choice>
    <mc:Fallback xmlns="">
      <p:transition xmlns:p14="http://schemas.microsoft.com/office/powerpoint/2010/main" spd="slow" advTm="10465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824957"/>
            <a:ext cx="8890567" cy="5657856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Follow recommendations from </a:t>
            </a:r>
            <a:r>
              <a:rPr lang="en-US" sz="2000" dirty="0" smtClean="0">
                <a:solidFill>
                  <a:srgbClr val="000090"/>
                </a:solidFill>
              </a:rPr>
              <a:t>LHC Higgs </a:t>
            </a:r>
            <a:r>
              <a:rPr lang="en-US" sz="2000" dirty="0" err="1" smtClean="0">
                <a:solidFill>
                  <a:srgbClr val="000090"/>
                </a:solidFill>
              </a:rPr>
              <a:t>xs-wg</a:t>
            </a:r>
            <a:r>
              <a:rPr lang="en-US" sz="2000" dirty="0" smtClean="0">
                <a:solidFill>
                  <a:srgbClr val="000090"/>
                </a:solidFill>
              </a:rPr>
              <a:t>: arXiv1307.1347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B509"/>
                </a:solidFill>
              </a:rPr>
              <a:t>YR3</a:t>
            </a:r>
            <a:r>
              <a:rPr lang="en-US" sz="2000" dirty="0" smtClean="0"/>
              <a:t>)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assuming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1 resonance </a:t>
            </a:r>
            <a:r>
              <a:rPr lang="en-US" dirty="0" smtClean="0">
                <a:solidFill>
                  <a:srgbClr val="404040"/>
                </a:solidFill>
                <a:cs typeface="Symbol" charset="2"/>
              </a:rPr>
              <a:t>+ </a:t>
            </a:r>
            <a:r>
              <a:rPr lang="en-US" u="sng" dirty="0" smtClean="0">
                <a:solidFill>
                  <a:srgbClr val="000090"/>
                </a:solidFill>
                <a:cs typeface="Symbol" charset="2"/>
              </a:rPr>
              <a:t>Zero</a:t>
            </a:r>
            <a:r>
              <a:rPr lang="en-US" u="sng" dirty="0">
                <a:solidFill>
                  <a:srgbClr val="000090"/>
                </a:solidFill>
                <a:cs typeface="Symbol" charset="2"/>
              </a:rPr>
              <a:t>-</a:t>
            </a:r>
            <a:r>
              <a:rPr lang="en-US" u="sng" dirty="0" smtClean="0">
                <a:solidFill>
                  <a:srgbClr val="000090"/>
                </a:solidFill>
                <a:cs typeface="Symbol" charset="2"/>
              </a:rPr>
              <a:t>Width Approx.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 SM </a:t>
            </a:r>
            <a:r>
              <a:rPr lang="en-US" dirty="0" err="1" smtClean="0">
                <a:solidFill>
                  <a:srgbClr val="000090"/>
                </a:solidFill>
                <a:cs typeface="Symbol" charset="2"/>
              </a:rPr>
              <a:t>Lagrangian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 Tensor Structure </a:t>
            </a:r>
            <a:r>
              <a:rPr lang="en-US" dirty="0" smtClean="0">
                <a:solidFill>
                  <a:srgbClr val="404040"/>
                </a:solidFill>
                <a:cs typeface="Symbol" charset="2"/>
              </a:rPr>
              <a:t>(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J</a:t>
            </a:r>
            <a:r>
              <a:rPr lang="en-US" baseline="30000" dirty="0" smtClean="0">
                <a:solidFill>
                  <a:srgbClr val="000090"/>
                </a:solidFill>
                <a:cs typeface="Symbol" charset="2"/>
              </a:rPr>
              <a:t>P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=0</a:t>
            </a:r>
            <a:r>
              <a:rPr lang="en-US" baseline="30000" dirty="0" smtClean="0">
                <a:solidFill>
                  <a:srgbClr val="000090"/>
                </a:solidFill>
                <a:cs typeface="Symbol" charset="2"/>
              </a:rPr>
              <a:t>+</a:t>
            </a:r>
            <a:r>
              <a:rPr lang="en-US" dirty="0" smtClean="0">
                <a:solidFill>
                  <a:srgbClr val="404040"/>
                </a:solidFill>
                <a:cs typeface="Symbol" charset="2"/>
              </a:rPr>
              <a:t>)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>
              <a:solidFill>
                <a:srgbClr val="000090"/>
              </a:solidFill>
              <a:cs typeface="Symbol" charset="2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dirty="0" smtClean="0">
              <a:solidFill>
                <a:srgbClr val="000090"/>
              </a:solidFill>
              <a:cs typeface="Symbol" charset="2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dirty="0" smtClean="0">
              <a:solidFill>
                <a:srgbClr val="000090"/>
              </a:solidFill>
              <a:cs typeface="Symbol" charset="2"/>
            </a:endParaRPr>
          </a:p>
          <a:p>
            <a:r>
              <a:rPr lang="en-US" sz="2000" i="1" dirty="0"/>
              <a:t>Approach </a:t>
            </a:r>
            <a:r>
              <a:rPr lang="en-US" sz="2000" i="1" dirty="0">
                <a:solidFill>
                  <a:srgbClr val="000090"/>
                </a:solidFill>
              </a:rPr>
              <a:t>suitable</a:t>
            </a:r>
            <a:r>
              <a:rPr lang="en-US" sz="2000" i="1" dirty="0"/>
              <a:t> to </a:t>
            </a:r>
            <a:r>
              <a:rPr lang="en-US" sz="2000" b="1" i="1" dirty="0">
                <a:solidFill>
                  <a:srgbClr val="008000"/>
                </a:solidFill>
              </a:rPr>
              <a:t>test SM predictions </a:t>
            </a:r>
            <a:r>
              <a:rPr lang="en-US" sz="2000" i="1" u="sng" dirty="0">
                <a:solidFill>
                  <a:srgbClr val="000090"/>
                </a:solidFill>
              </a:rPr>
              <a:t>exploiting correlations </a:t>
            </a:r>
            <a:r>
              <a:rPr lang="en-US" sz="2000" i="1" u="sng" dirty="0">
                <a:solidFill>
                  <a:srgbClr val="000000"/>
                </a:solidFill>
              </a:rPr>
              <a:t>between</a:t>
            </a:r>
            <a:r>
              <a:rPr lang="en-US" sz="2000" i="1" u="sng" dirty="0">
                <a:solidFill>
                  <a:srgbClr val="000090"/>
                </a:solidFill>
              </a:rPr>
              <a:t> production </a:t>
            </a:r>
            <a:r>
              <a:rPr lang="en-US" sz="2000" i="1" u="sng" dirty="0" smtClean="0">
                <a:solidFill>
                  <a:srgbClr val="000090"/>
                </a:solidFill>
              </a:rPr>
              <a:t>(</a:t>
            </a:r>
            <a:r>
              <a:rPr lang="en-US" sz="2000" i="1" u="sng" dirty="0" err="1" smtClean="0">
                <a:solidFill>
                  <a:srgbClr val="000090"/>
                </a:solidFill>
              </a:rPr>
              <a:t>gg</a:t>
            </a:r>
            <a:r>
              <a:rPr lang="en-US" sz="2000" i="1" u="sng" dirty="0" smtClean="0">
                <a:solidFill>
                  <a:srgbClr val="000090"/>
                </a:solidFill>
              </a:rPr>
              <a:t>, VBF, VH, </a:t>
            </a:r>
            <a:r>
              <a:rPr lang="en-US" sz="2000" i="1" u="sng" dirty="0" err="1" smtClean="0">
                <a:solidFill>
                  <a:srgbClr val="000090"/>
                </a:solidFill>
              </a:rPr>
              <a:t>ttH</a:t>
            </a:r>
            <a:r>
              <a:rPr lang="en-US" sz="2000" i="1" u="sng" dirty="0" smtClean="0">
                <a:solidFill>
                  <a:srgbClr val="000090"/>
                </a:solidFill>
              </a:rPr>
              <a:t>) </a:t>
            </a:r>
            <a:r>
              <a:rPr lang="en-US" sz="2000" i="1" u="sng" dirty="0"/>
              <a:t>and</a:t>
            </a:r>
            <a:r>
              <a:rPr lang="en-US" sz="2000" i="1" u="sng" dirty="0">
                <a:solidFill>
                  <a:srgbClr val="000090"/>
                </a:solidFill>
              </a:rPr>
              <a:t> decay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i="1" u="sng" dirty="0">
                <a:solidFill>
                  <a:srgbClr val="000090"/>
                </a:solidFill>
              </a:rPr>
              <a:t>modes</a:t>
            </a:r>
            <a:r>
              <a:rPr lang="en-US" sz="2000" i="1" dirty="0">
                <a:solidFill>
                  <a:srgbClr val="000090"/>
                </a:solidFill>
              </a:rPr>
              <a:t> </a:t>
            </a:r>
            <a:r>
              <a:rPr lang="en-US" sz="2000" i="1" dirty="0"/>
              <a:t>with </a:t>
            </a:r>
            <a:r>
              <a:rPr lang="en-US" sz="2000" i="1" dirty="0">
                <a:solidFill>
                  <a:srgbClr val="000090"/>
                </a:solidFill>
              </a:rPr>
              <a:t>current </a:t>
            </a:r>
            <a:r>
              <a:rPr lang="en-US" sz="2000" i="1" dirty="0" smtClean="0">
                <a:solidFill>
                  <a:srgbClr val="000090"/>
                </a:solidFill>
              </a:rPr>
              <a:t>precision</a:t>
            </a:r>
            <a:endParaRPr lang="en-US" sz="2000" dirty="0" smtClean="0">
              <a:solidFill>
                <a:srgbClr val="000090"/>
              </a:solidFill>
              <a:cs typeface="Symbol" charset="2"/>
            </a:endParaRPr>
          </a:p>
          <a:p>
            <a:pPr marL="0" indent="0">
              <a:buNone/>
            </a:pPr>
            <a:endParaRPr lang="en-US" sz="2000" dirty="0">
              <a:solidFill>
                <a:srgbClr val="000090"/>
              </a:solidFill>
              <a:cs typeface="Symbol" charset="2"/>
            </a:endParaRPr>
          </a:p>
          <a:p>
            <a:r>
              <a:rPr lang="en-US" sz="2000" dirty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e.g., measured yield </a:t>
            </a:r>
            <a:r>
              <a:rPr lang="en-US" sz="2000" dirty="0" err="1" smtClean="0">
                <a:solidFill>
                  <a:srgbClr val="000090"/>
                </a:solidFill>
                <a:cs typeface="Symbol" charset="2"/>
              </a:rPr>
              <a:t>ZH</a:t>
            </a:r>
            <a:r>
              <a:rPr lang="en-US" sz="2000" dirty="0" err="1">
                <a:solidFill>
                  <a:srgbClr val="000090"/>
                </a:solidFill>
                <a:cs typeface="Symbol" charset="2"/>
                <a:sym typeface="Wingdings"/>
              </a:rPr>
              <a:t></a:t>
            </a:r>
            <a:r>
              <a:rPr lang="en-US" sz="2000" dirty="0" err="1" smtClean="0">
                <a:solidFill>
                  <a:srgbClr val="000090"/>
                </a:solidFill>
                <a:cs typeface="Symbol" charset="2"/>
                <a:sym typeface="Wingdings"/>
              </a:rPr>
              <a:t>Zbb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cs typeface="Symbol" charset="2"/>
              </a:rPr>
              <a:t>parameterized as: </a:t>
            </a:r>
            <a:endParaRPr lang="en-US" sz="2000" dirty="0">
              <a:solidFill>
                <a:srgbClr val="000090"/>
              </a:solidFill>
              <a:cs typeface="Symbol" charset="2"/>
            </a:endParaRPr>
          </a:p>
          <a:p>
            <a:pPr marL="457200" lvl="1" indent="0" algn="ctr">
              <a:buNone/>
            </a:pP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m(</a:t>
            </a:r>
            <a:r>
              <a:rPr lang="en-US" dirty="0" err="1">
                <a:solidFill>
                  <a:srgbClr val="000090"/>
                </a:solidFill>
                <a:cs typeface="Symbol" charset="2"/>
              </a:rPr>
              <a:t>ZH</a:t>
            </a:r>
            <a:r>
              <a:rPr lang="en-US" dirty="0" err="1">
                <a:solidFill>
                  <a:srgbClr val="000090"/>
                </a:solidFill>
                <a:cs typeface="Symbol" charset="2"/>
                <a:sym typeface="Wingdings"/>
              </a:rPr>
              <a:t>Zbb</a:t>
            </a:r>
            <a:r>
              <a:rPr lang="en-US" dirty="0" smtClean="0">
                <a:solidFill>
                  <a:srgbClr val="000090"/>
                </a:solidFill>
                <a:cs typeface="Symbol" charset="2"/>
                <a:sym typeface="Wingdings"/>
              </a:rPr>
              <a:t>) </a:t>
            </a:r>
            <a:r>
              <a:rPr lang="en-US" dirty="0" smtClean="0">
                <a:solidFill>
                  <a:srgbClr val="000000"/>
                </a:solidFill>
                <a:cs typeface="Symbol" charset="2"/>
                <a:sym typeface="Wingdings"/>
              </a:rPr>
              <a:t>=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 [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90"/>
                </a:solidFill>
                <a:cs typeface="Symbol" charset="2"/>
              </a:rPr>
              <a:t>ZH</a:t>
            </a:r>
            <a:r>
              <a:rPr lang="en-US" dirty="0" err="1" smtClean="0">
                <a:solidFill>
                  <a:srgbClr val="000090"/>
                </a:solidFill>
                <a:cs typeface="Symbol" charset="2"/>
              </a:rPr>
              <a:t>xBR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(</a:t>
            </a:r>
            <a:r>
              <a:rPr lang="en-US" dirty="0" err="1" smtClean="0">
                <a:solidFill>
                  <a:srgbClr val="000090"/>
                </a:solidFill>
                <a:cs typeface="Symbol" charset="2"/>
              </a:rPr>
              <a:t>H</a:t>
            </a:r>
            <a:r>
              <a:rPr lang="en-US" dirty="0" err="1" smtClean="0">
                <a:solidFill>
                  <a:srgbClr val="000090"/>
                </a:solidFill>
                <a:cs typeface="Symbol" charset="2"/>
                <a:sym typeface="Wingdings"/>
              </a:rPr>
              <a:t>bb</a:t>
            </a:r>
            <a:r>
              <a:rPr lang="en-US" dirty="0" smtClean="0">
                <a:solidFill>
                  <a:srgbClr val="000090"/>
                </a:solidFill>
                <a:cs typeface="Symbol" charset="2"/>
                <a:sym typeface="Wingdings"/>
              </a:rPr>
              <a:t>)]</a:t>
            </a:r>
            <a:r>
              <a:rPr lang="en-US" dirty="0" smtClean="0">
                <a:cs typeface="Symbol" charset="2"/>
                <a:sym typeface="Wingdings"/>
              </a:rPr>
              <a:t>/</a:t>
            </a:r>
            <a:r>
              <a:rPr lang="en-US" dirty="0" smtClean="0">
                <a:solidFill>
                  <a:srgbClr val="008000"/>
                </a:solidFill>
                <a:cs typeface="Symbol" charset="2"/>
              </a:rPr>
              <a:t>[</a:t>
            </a:r>
            <a:r>
              <a:rPr lang="en-US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8000"/>
                </a:solidFill>
                <a:cs typeface="Symbol" charset="2"/>
              </a:rPr>
              <a:t>ZH</a:t>
            </a:r>
            <a:r>
              <a:rPr lang="en-US" dirty="0" err="1" smtClean="0">
                <a:solidFill>
                  <a:srgbClr val="008000"/>
                </a:solidFill>
                <a:cs typeface="Symbol" charset="2"/>
              </a:rPr>
              <a:t>xBR</a:t>
            </a:r>
            <a:r>
              <a:rPr lang="en-US" dirty="0">
                <a:solidFill>
                  <a:srgbClr val="008000"/>
                </a:solidFill>
                <a:cs typeface="Symbol" charset="2"/>
              </a:rPr>
              <a:t>(</a:t>
            </a:r>
            <a:r>
              <a:rPr lang="en-US" dirty="0" err="1">
                <a:solidFill>
                  <a:srgbClr val="008000"/>
                </a:solidFill>
                <a:cs typeface="Symbol" charset="2"/>
              </a:rPr>
              <a:t>H</a:t>
            </a:r>
            <a:r>
              <a:rPr lang="en-US" dirty="0" err="1">
                <a:solidFill>
                  <a:srgbClr val="008000"/>
                </a:solidFill>
                <a:cs typeface="Symbol" charset="2"/>
                <a:sym typeface="Wingdings"/>
              </a:rPr>
              <a:t>bb</a:t>
            </a:r>
            <a:r>
              <a:rPr lang="en-US" dirty="0">
                <a:solidFill>
                  <a:srgbClr val="008000"/>
                </a:solidFill>
                <a:cs typeface="Symbol" charset="2"/>
                <a:sym typeface="Wingdings"/>
              </a:rPr>
              <a:t>)</a:t>
            </a:r>
            <a:r>
              <a:rPr lang="en-US" dirty="0" smtClean="0">
                <a:solidFill>
                  <a:srgbClr val="008000"/>
                </a:solidFill>
                <a:cs typeface="Symbol" charset="2"/>
                <a:sym typeface="Wingdings"/>
              </a:rPr>
              <a:t>]</a:t>
            </a:r>
            <a:r>
              <a:rPr lang="en-US" baseline="-25000" dirty="0" smtClean="0">
                <a:solidFill>
                  <a:srgbClr val="008000"/>
                </a:solidFill>
                <a:cs typeface="Symbol" charset="2"/>
                <a:sym typeface="Wingdings"/>
              </a:rPr>
              <a:t>SM</a:t>
            </a:r>
            <a:r>
              <a:rPr lang="en-US" dirty="0" smtClean="0">
                <a:solidFill>
                  <a:srgbClr val="008000"/>
                </a:solidFill>
                <a:cs typeface="Symbol" charset="2"/>
                <a:sym typeface="Wingdings"/>
              </a:rPr>
              <a:t> = </a:t>
            </a:r>
            <a:r>
              <a:rPr lang="en-US" dirty="0" smtClean="0">
                <a:solidFill>
                  <a:srgbClr val="000000"/>
                </a:solidFill>
                <a:cs typeface="Symbol" charset="2"/>
                <a:sym typeface="Wingdings"/>
              </a:rPr>
              <a:t>(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>
                <a:solidFill>
                  <a:srgbClr val="000090"/>
                </a:solidFill>
                <a:cs typeface="Symbol" charset="2"/>
                <a:sym typeface="Wingdings"/>
              </a:rPr>
              <a:t>Z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×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b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)/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cs typeface="Symbol" charset="2"/>
                <a:sym typeface="Wingdings"/>
              </a:rPr>
              <a:t>H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</a:t>
            </a:r>
            <a:endParaRPr lang="en-US" dirty="0">
              <a:solidFill>
                <a:srgbClr val="000000"/>
              </a:solidFill>
              <a:cs typeface="Symbol" charset="2"/>
            </a:endParaRPr>
          </a:p>
          <a:p>
            <a:endParaRPr lang="en-US" sz="2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000" b="1" u="sng" dirty="0" smtClean="0">
                <a:solidFill>
                  <a:srgbClr val="008000"/>
                </a:solidFill>
                <a:cs typeface="Symbol" charset="2"/>
                <a:sym typeface="Wingdings"/>
              </a:rPr>
              <a:t>SM </a:t>
            </a:r>
            <a:r>
              <a:rPr lang="en-US" sz="2000" b="1" u="sng" dirty="0">
                <a:solidFill>
                  <a:srgbClr val="008000"/>
                </a:solidFill>
                <a:cs typeface="Symbol" charset="2"/>
                <a:sym typeface="Wingdings"/>
              </a:rPr>
              <a:t>Higgs boson </a:t>
            </a:r>
            <a:r>
              <a:rPr lang="en-US" sz="2000" b="1" u="sng" dirty="0" smtClean="0">
                <a:solidFill>
                  <a:srgbClr val="262626"/>
                </a:solidFill>
                <a:cs typeface="Symbol" charset="2"/>
                <a:sym typeface="Wingdings"/>
              </a:rPr>
              <a:t> All </a:t>
            </a:r>
            <a:r>
              <a:rPr lang="en-US" sz="2000" b="1" u="sng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2000" b="1" u="sng" dirty="0" smtClean="0">
                <a:solidFill>
                  <a:srgbClr val="262626"/>
                </a:solidFill>
                <a:cs typeface="Symbol" charset="2"/>
                <a:sym typeface="Wingdings"/>
              </a:rPr>
              <a:t> and </a:t>
            </a:r>
            <a:r>
              <a:rPr lang="en-US" sz="2000" b="1" u="sng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000" b="1" u="sng" dirty="0">
                <a:solidFill>
                  <a:srgbClr val="262626"/>
                </a:solidFill>
                <a:cs typeface="Symbol" charset="2"/>
                <a:sym typeface="Wingdings"/>
              </a:rPr>
              <a:t> </a:t>
            </a:r>
            <a:r>
              <a:rPr lang="en-US" sz="2000" b="1" u="sng" dirty="0" smtClean="0">
                <a:solidFill>
                  <a:srgbClr val="262626"/>
                </a:solidFill>
                <a:cs typeface="Symbol" charset="2"/>
                <a:sym typeface="Wingdings"/>
              </a:rPr>
              <a:t>compatible with </a:t>
            </a:r>
            <a:r>
              <a:rPr lang="en-US" sz="2000" b="1" u="sng" dirty="0" smtClean="0">
                <a:solidFill>
                  <a:srgbClr val="008000"/>
                </a:solidFill>
                <a:cs typeface="Symbol" charset="2"/>
                <a:sym typeface="Wingdings"/>
              </a:rPr>
              <a:t>1</a:t>
            </a:r>
          </a:p>
          <a:p>
            <a:pPr marL="0" indent="0" algn="ctr">
              <a:buNone/>
            </a:pPr>
            <a:endParaRPr lang="en-US" sz="2000" u="sng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Loop</a:t>
            </a:r>
            <a:r>
              <a:rPr lang="en-US" sz="2000" dirty="0" smtClean="0"/>
              <a:t> </a:t>
            </a:r>
            <a:r>
              <a:rPr lang="en-US" sz="2000" i="1" dirty="0" smtClean="0">
                <a:solidFill>
                  <a:srgbClr val="000090"/>
                </a:solidFill>
              </a:rPr>
              <a:t>scaling factors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20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2000" dirty="0" smtClean="0">
                <a:solidFill>
                  <a:srgbClr val="000090"/>
                </a:solidFill>
              </a:rPr>
              <a:t> ,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2000" baseline="-25000" dirty="0" smtClean="0">
                <a:solidFill>
                  <a:srgbClr val="000090"/>
                </a:solidFill>
              </a:rPr>
              <a:t>g </a:t>
            </a:r>
            <a:r>
              <a:rPr lang="en-US" sz="2000" dirty="0" smtClean="0"/>
              <a:t>can </a:t>
            </a:r>
            <a:r>
              <a:rPr lang="en-US" sz="2000" dirty="0"/>
              <a:t>be :</a:t>
            </a:r>
          </a:p>
          <a:p>
            <a:pPr lvl="1"/>
            <a:r>
              <a:rPr lang="en-US" dirty="0">
                <a:solidFill>
                  <a:srgbClr val="FF0000"/>
                </a:solidFill>
                <a:cs typeface="Symbol" charset="2"/>
                <a:sym typeface="Wingdings"/>
              </a:rPr>
              <a:t>Expressed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cs typeface="Symbol" charset="2"/>
                <a:sym typeface="Wingdings"/>
              </a:rPr>
              <a:t>as a function of </a:t>
            </a:r>
            <a:r>
              <a:rPr lang="en-US" dirty="0">
                <a:solidFill>
                  <a:srgbClr val="008000"/>
                </a:solidFill>
                <a:cs typeface="Symbol" charset="2"/>
                <a:sym typeface="Wingdings"/>
              </a:rPr>
              <a:t>SM</a:t>
            </a:r>
            <a:r>
              <a:rPr lang="en-US" dirty="0">
                <a:solidFill>
                  <a:srgbClr val="FF0000"/>
                </a:solidFill>
                <a:cs typeface="Symbol" charset="2"/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cs typeface="Symbol" charset="2"/>
                <a:sym typeface="Wingdings"/>
              </a:rPr>
              <a:t>couplings scale factors: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  <a:cs typeface="Symbol" charset="2"/>
              </a:rPr>
              <a:t>W</a:t>
            </a:r>
            <a:r>
              <a:rPr lang="en-US" dirty="0" err="1" smtClean="0">
                <a:solidFill>
                  <a:srgbClr val="000090"/>
                </a:solidFill>
              </a:rPr>
              <a:t>,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  <a:cs typeface="Symbol" charset="2"/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  <a:cs typeface="Symbol" charset="2"/>
              <a:sym typeface="Wingdings"/>
            </a:endParaRPr>
          </a:p>
          <a:p>
            <a:pPr lvl="1"/>
            <a:r>
              <a:rPr lang="en-US" dirty="0">
                <a:solidFill>
                  <a:srgbClr val="262626"/>
                </a:solidFill>
                <a:cs typeface="Symbol" charset="2"/>
                <a:sym typeface="Wingdings"/>
              </a:rPr>
              <a:t>Treated as </a:t>
            </a:r>
            <a:r>
              <a:rPr lang="en-US" dirty="0">
                <a:solidFill>
                  <a:srgbClr val="FF0000"/>
                </a:solidFill>
                <a:cs typeface="Symbol" charset="2"/>
                <a:sym typeface="Wingdings"/>
              </a:rPr>
              <a:t>free </a:t>
            </a:r>
            <a:r>
              <a:rPr lang="en-US" dirty="0" smtClean="0">
                <a:solidFill>
                  <a:srgbClr val="FF0000"/>
                </a:solidFill>
                <a:cs typeface="Symbol" charset="2"/>
                <a:sym typeface="Wingdings"/>
              </a:rPr>
              <a:t>parameter</a:t>
            </a:r>
            <a:r>
              <a:rPr lang="en-US" dirty="0">
                <a:cs typeface="Symbol" charset="2"/>
                <a:sym typeface="Wingdings"/>
              </a:rPr>
              <a:t> </a:t>
            </a:r>
            <a:r>
              <a:rPr lang="en-US" dirty="0" smtClean="0">
                <a:cs typeface="Symbol" charset="2"/>
                <a:sym typeface="Wingdings"/>
              </a:rPr>
              <a:t>to</a:t>
            </a:r>
            <a:r>
              <a:rPr lang="en-US" dirty="0" smtClean="0">
                <a:solidFill>
                  <a:srgbClr val="FF0000"/>
                </a:solidFill>
                <a:cs typeface="Symbol" charset="2"/>
                <a:sym typeface="Wingdings"/>
              </a:rPr>
              <a:t> </a:t>
            </a:r>
            <a:r>
              <a:rPr lang="en-US" dirty="0">
                <a:solidFill>
                  <a:srgbClr val="262626"/>
                </a:solidFill>
                <a:cs typeface="Symbol" charset="2"/>
                <a:sym typeface="Wingdings"/>
              </a:rPr>
              <a:t>test </a:t>
            </a:r>
            <a:r>
              <a:rPr lang="en-US" dirty="0">
                <a:solidFill>
                  <a:srgbClr val="FF0000"/>
                </a:solidFill>
                <a:cs typeface="Symbol" charset="2"/>
                <a:sym typeface="Wingdings"/>
              </a:rPr>
              <a:t>BSM </a:t>
            </a:r>
            <a:r>
              <a:rPr lang="en-US" dirty="0">
                <a:cs typeface="Symbol" charset="2"/>
                <a:sym typeface="Wingdings"/>
              </a:rPr>
              <a:t>contributions</a:t>
            </a:r>
          </a:p>
          <a:p>
            <a:pPr indent="-285750"/>
            <a:r>
              <a:rPr lang="en-US" sz="20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baseline="-25000" dirty="0">
                <a:solidFill>
                  <a:srgbClr val="000090"/>
                </a:solidFill>
                <a:cs typeface="Symbol" charset="2"/>
                <a:sym typeface="Wingdings"/>
              </a:rPr>
              <a:t>H</a:t>
            </a:r>
            <a:r>
              <a:rPr lang="en-US" sz="2000" dirty="0">
                <a:solidFill>
                  <a:srgbClr val="262626"/>
                </a:solidFill>
                <a:cs typeface="Symbol" charset="2"/>
                <a:sym typeface="Wingdings"/>
              </a:rPr>
              <a:t> </a:t>
            </a:r>
            <a:r>
              <a:rPr lang="en-US" sz="2000" dirty="0" smtClean="0">
                <a:solidFill>
                  <a:srgbClr val="262626"/>
                </a:solidFill>
                <a:cs typeface="Symbol" charset="2"/>
                <a:sym typeface="Wingdings"/>
              </a:rPr>
              <a:t>need 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  <a:sym typeface="Wingdings"/>
              </a:rPr>
              <a:t>assumptions</a:t>
            </a:r>
            <a:r>
              <a:rPr lang="en-US" sz="2000" dirty="0">
                <a:solidFill>
                  <a:srgbClr val="262626"/>
                </a:solidFill>
                <a:cs typeface="Symbol" charset="2"/>
                <a:sym typeface="Wingdings"/>
              </a:rPr>
              <a:t>: </a:t>
            </a:r>
            <a:r>
              <a:rPr lang="en-US" sz="2000" dirty="0" smtClean="0">
                <a:solidFill>
                  <a:srgbClr val="262626"/>
                </a:solidFill>
                <a:cs typeface="Symbol" charset="2"/>
                <a:sym typeface="Wingdings"/>
              </a:rPr>
              <a:t>ratios</a:t>
            </a:r>
            <a:r>
              <a:rPr lang="en-US" sz="2000" dirty="0">
                <a:solidFill>
                  <a:srgbClr val="262626"/>
                </a:solidFill>
                <a:cs typeface="Symbol" charset="2"/>
                <a:sym typeface="Wingdings"/>
              </a:rPr>
              <a:t>, </a:t>
            </a:r>
            <a:r>
              <a:rPr lang="en-US" sz="2000" dirty="0" smtClean="0">
                <a:solidFill>
                  <a:srgbClr val="262626"/>
                </a:solidFill>
                <a:cs typeface="Symbol" charset="2"/>
                <a:sym typeface="Wingdings"/>
              </a:rPr>
              <a:t>relationships 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000" baseline="-25000" dirty="0" err="1" smtClean="0">
                <a:solidFill>
                  <a:srgbClr val="000090"/>
                </a:solidFill>
                <a:cs typeface="Symbol" charset="2"/>
                <a:sym typeface="Wingdings"/>
              </a:rPr>
              <a:t>H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  <a:sym typeface="Wingdings"/>
              </a:rPr>
              <a:t>=</a:t>
            </a:r>
            <a:r>
              <a:rPr lang="en-US" sz="2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000" baseline="-25000" dirty="0" err="1" smtClean="0">
                <a:solidFill>
                  <a:srgbClr val="000090"/>
                </a:solidFill>
                <a:cs typeface="Symbol" charset="2"/>
                <a:sym typeface="Wingdings"/>
              </a:rPr>
              <a:t>H</a:t>
            </a:r>
            <a:r>
              <a:rPr lang="en-US" sz="2000" dirty="0" smtClean="0">
                <a:solidFill>
                  <a:srgbClr val="262626"/>
                </a:solidFill>
                <a:cs typeface="Symbol" charset="2"/>
                <a:sym typeface="Wingdings"/>
              </a:rPr>
              <a:t>(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000" baseline="-25000" dirty="0">
                <a:solidFill>
                  <a:srgbClr val="000090"/>
                </a:solidFill>
                <a:cs typeface="Symbol" charset="2"/>
                <a:sym typeface="Wingdings"/>
              </a:rPr>
              <a:t>b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  <a:sym typeface="Wingdings"/>
              </a:rPr>
              <a:t>,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k</a:t>
            </a:r>
            <a:r>
              <a:rPr lang="en-US" sz="2000" baseline="-25000" dirty="0">
                <a:solidFill>
                  <a:srgbClr val="000090"/>
                </a:solidFill>
                <a:cs typeface="Symbol" charset="2"/>
                <a:sym typeface="Wingdings"/>
              </a:rPr>
              <a:t>W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  <a:sym typeface="Wingdings"/>
              </a:rPr>
              <a:t>,...</a:t>
            </a:r>
            <a:r>
              <a:rPr lang="en-US" sz="2000" dirty="0" smtClean="0">
                <a:solidFill>
                  <a:srgbClr val="262626"/>
                </a:solidFill>
                <a:cs typeface="Symbol" charset="2"/>
                <a:sym typeface="Wingdings"/>
              </a:rPr>
              <a:t>), ... </a:t>
            </a:r>
          </a:p>
          <a:p>
            <a:pPr indent="-285750"/>
            <a:endParaRPr lang="en-US" sz="2000" dirty="0">
              <a:solidFill>
                <a:srgbClr val="262626"/>
              </a:solidFill>
              <a:cs typeface="Symbol" charset="2"/>
              <a:sym typeface="Wingdings"/>
            </a:endParaRPr>
          </a:p>
          <a:p>
            <a:endParaRPr lang="en-US" dirty="0" smtClean="0">
              <a:solidFill>
                <a:srgbClr val="000000"/>
              </a:solidFill>
              <a:cs typeface="Symbol" charset="2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Couplings Test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244" y="1687548"/>
            <a:ext cx="3287335" cy="593204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188849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5"/>
    </mc:Choice>
    <mc:Fallback xmlns="">
      <p:transition xmlns:p14="http://schemas.microsoft.com/office/powerpoint/2010/main" spd="slow" advTm="7169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859448"/>
            <a:ext cx="8890567" cy="5623365"/>
          </a:xfrm>
        </p:spPr>
        <p:txBody>
          <a:bodyPr>
            <a:normAutofit/>
          </a:bodyPr>
          <a:lstStyle/>
          <a:p>
            <a:endParaRPr lang="en-US" sz="1800" baseline="-25000" dirty="0" smtClean="0">
              <a:solidFill>
                <a:srgbClr val="008000"/>
              </a:solidFill>
              <a:sym typeface="Wingdings"/>
            </a:endParaRPr>
          </a:p>
          <a:p>
            <a:endParaRPr lang="en-US" sz="1800" baseline="-25000" dirty="0" smtClean="0">
              <a:solidFill>
                <a:srgbClr val="008000"/>
              </a:solidFill>
              <a:sym typeface="Wingdings"/>
            </a:endParaRPr>
          </a:p>
          <a:p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Combined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en-US" sz="1800" dirty="0" smtClean="0">
                <a:solidFill>
                  <a:srgbClr val="008000"/>
                </a:solidFill>
              </a:rPr>
              <a:t>Best </a:t>
            </a:r>
            <a:r>
              <a:rPr lang="en-US" sz="1800" dirty="0">
                <a:solidFill>
                  <a:srgbClr val="008000"/>
                </a:solidFill>
              </a:rPr>
              <a:t>accuracy </a:t>
            </a:r>
            <a:r>
              <a:rPr lang="en-US" sz="1800" dirty="0"/>
              <a:t>but </a:t>
            </a:r>
            <a:r>
              <a:rPr lang="en-US" sz="1800" dirty="0">
                <a:solidFill>
                  <a:srgbClr val="FF0000"/>
                </a:solidFill>
              </a:rPr>
              <a:t>no </a:t>
            </a:r>
            <a:r>
              <a:rPr lang="en-US" sz="1800" dirty="0" smtClean="0">
                <a:solidFill>
                  <a:srgbClr val="FF0000"/>
                </a:solidFill>
              </a:rPr>
              <a:t>strong </a:t>
            </a:r>
            <a:r>
              <a:rPr lang="en-US" sz="1800" dirty="0">
                <a:solidFill>
                  <a:srgbClr val="FF0000"/>
                </a:solidFill>
              </a:rPr>
              <a:t>physics motivation</a:t>
            </a:r>
            <a:r>
              <a:rPr lang="en-US" sz="1800" dirty="0" smtClean="0"/>
              <a:t>:</a:t>
            </a:r>
            <a:endParaRPr lang="en-US" sz="1800" dirty="0"/>
          </a:p>
          <a:p>
            <a:pPr lvl="1"/>
            <a:r>
              <a:rPr lang="en-US" sz="1800" b="1" dirty="0">
                <a:solidFill>
                  <a:srgbClr val="000090"/>
                </a:solidFill>
              </a:rPr>
              <a:t>ATLAS</a:t>
            </a:r>
            <a:r>
              <a:rPr lang="en-US" sz="1800" b="1" dirty="0"/>
              <a:t> (</a:t>
            </a:r>
            <a:r>
              <a:rPr lang="en-US" sz="18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b="1" dirty="0"/>
              <a:t>, </a:t>
            </a:r>
            <a:r>
              <a:rPr lang="en-US" sz="1800" b="1" dirty="0">
                <a:solidFill>
                  <a:srgbClr val="000090"/>
                </a:solidFill>
              </a:rPr>
              <a:t>WW* </a:t>
            </a:r>
            <a:r>
              <a:rPr lang="en-US" sz="1800" b="1" dirty="0"/>
              <a:t>and </a:t>
            </a:r>
            <a:r>
              <a:rPr lang="en-US" sz="1800" b="1" dirty="0">
                <a:solidFill>
                  <a:srgbClr val="000090"/>
                </a:solidFill>
              </a:rPr>
              <a:t>ZZ*</a:t>
            </a:r>
            <a:r>
              <a:rPr lang="en-US" sz="1800" b="1" dirty="0"/>
              <a:t>)                  </a:t>
            </a:r>
            <a:r>
              <a:rPr lang="en-US" sz="1800" b="1" dirty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>
                <a:latin typeface="Symbol" charset="2"/>
                <a:cs typeface="Symbol" charset="2"/>
              </a:rPr>
              <a:t> </a:t>
            </a:r>
            <a:r>
              <a:rPr lang="en-US" sz="1800" b="1" dirty="0"/>
              <a:t>= (</a:t>
            </a:r>
            <a:r>
              <a:rPr lang="en-US" sz="1800" b="1" dirty="0" smtClean="0">
                <a:solidFill>
                  <a:srgbClr val="000090"/>
                </a:solidFill>
              </a:rPr>
              <a:t>1.33 </a:t>
            </a:r>
            <a:r>
              <a:rPr lang="en-US" sz="1800" b="1" dirty="0">
                <a:solidFill>
                  <a:srgbClr val="000090"/>
                </a:solidFill>
              </a:rPr>
              <a:t>± </a:t>
            </a:r>
            <a:r>
              <a:rPr lang="en-US" sz="1800" b="1" dirty="0" smtClean="0">
                <a:solidFill>
                  <a:srgbClr val="000090"/>
                </a:solidFill>
              </a:rPr>
              <a:t>0.20</a:t>
            </a:r>
            <a:r>
              <a:rPr lang="en-US" sz="1800" b="1" dirty="0" smtClean="0"/>
              <a:t>) </a:t>
            </a:r>
            <a:r>
              <a:rPr lang="en-US" sz="1800" dirty="0" smtClean="0"/>
              <a:t> (</a:t>
            </a:r>
            <a:r>
              <a:rPr lang="en-US" sz="1800" dirty="0" smtClean="0">
                <a:solidFill>
                  <a:srgbClr val="000090"/>
                </a:solidFill>
              </a:rPr>
              <a:t>1.23</a:t>
            </a:r>
            <a:r>
              <a:rPr lang="en-US" sz="1800" b="1" dirty="0" smtClean="0">
                <a:solidFill>
                  <a:srgbClr val="000090"/>
                </a:solidFill>
              </a:rPr>
              <a:t>±</a:t>
            </a:r>
            <a:r>
              <a:rPr lang="en-US" sz="1800" dirty="0" smtClean="0">
                <a:solidFill>
                  <a:srgbClr val="000090"/>
                </a:solidFill>
              </a:rPr>
              <a:t>0.18 </a:t>
            </a:r>
            <a:r>
              <a:rPr lang="en-US" sz="1800" dirty="0" smtClean="0"/>
              <a:t>including </a:t>
            </a:r>
            <a:r>
              <a:rPr lang="en-US" sz="1800" dirty="0" smtClean="0">
                <a:solidFill>
                  <a:srgbClr val="000090"/>
                </a:solidFill>
              </a:rPr>
              <a:t>bb </a:t>
            </a:r>
            <a:r>
              <a:rPr lang="en-US" sz="1800" dirty="0" smtClean="0"/>
              <a:t>and </a:t>
            </a:r>
            <a:r>
              <a:rPr lang="en-US" sz="1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CMS</a:t>
            </a:r>
            <a:r>
              <a:rPr lang="en-US" sz="1800" b="1" dirty="0" smtClean="0"/>
              <a:t>  </a:t>
            </a:r>
            <a:r>
              <a:rPr lang="en-US" sz="1800" b="1" dirty="0"/>
              <a:t>(</a:t>
            </a:r>
            <a:r>
              <a:rPr lang="en-US" sz="18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, </a:t>
            </a:r>
            <a:r>
              <a:rPr lang="en-US" sz="18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800" b="1" dirty="0"/>
              <a:t>, </a:t>
            </a:r>
            <a:r>
              <a:rPr lang="en-US" sz="1800" b="1" dirty="0" smtClean="0">
                <a:solidFill>
                  <a:srgbClr val="000090"/>
                </a:solidFill>
              </a:rPr>
              <a:t>bb</a:t>
            </a:r>
            <a:r>
              <a:rPr lang="en-US" sz="1800" b="1" dirty="0"/>
              <a:t>, </a:t>
            </a:r>
            <a:r>
              <a:rPr lang="en-US" sz="1800" b="1" dirty="0">
                <a:solidFill>
                  <a:srgbClr val="000090"/>
                </a:solidFill>
              </a:rPr>
              <a:t>WW* </a:t>
            </a:r>
            <a:r>
              <a:rPr lang="en-US" sz="1800" b="1" dirty="0"/>
              <a:t>and </a:t>
            </a:r>
            <a:r>
              <a:rPr lang="en-US" sz="1800" b="1" dirty="0">
                <a:solidFill>
                  <a:srgbClr val="000090"/>
                </a:solidFill>
              </a:rPr>
              <a:t>ZZ*</a:t>
            </a:r>
            <a:r>
              <a:rPr lang="en-US" sz="1800" b="1" dirty="0"/>
              <a:t>)     </a:t>
            </a:r>
            <a:r>
              <a:rPr lang="en-US" sz="1800" b="1" dirty="0" smtClean="0"/>
              <a:t>  </a:t>
            </a:r>
            <a:r>
              <a:rPr lang="en-US" sz="1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 smtClean="0">
                <a:latin typeface="Symbol" charset="2"/>
                <a:cs typeface="Symbol" charset="2"/>
              </a:rPr>
              <a:t> </a:t>
            </a:r>
            <a:r>
              <a:rPr lang="en-US" sz="1800" b="1" dirty="0"/>
              <a:t>= (</a:t>
            </a:r>
            <a:r>
              <a:rPr lang="en-US" sz="1800" b="1" dirty="0">
                <a:solidFill>
                  <a:srgbClr val="000090"/>
                </a:solidFill>
              </a:rPr>
              <a:t>0.80 ± </a:t>
            </a:r>
            <a:r>
              <a:rPr lang="en-US" sz="1800" b="1" dirty="0" smtClean="0">
                <a:solidFill>
                  <a:srgbClr val="000090"/>
                </a:solidFill>
              </a:rPr>
              <a:t>0.14</a:t>
            </a:r>
            <a:r>
              <a:rPr lang="en-US" sz="1800" b="1" dirty="0" smtClean="0"/>
              <a:t>)</a:t>
            </a:r>
            <a:endParaRPr lang="en-US" sz="1800" b="1" dirty="0">
              <a:solidFill>
                <a:srgbClr val="008000"/>
              </a:solidFill>
            </a:endParaRPr>
          </a:p>
          <a:p>
            <a:pPr lvl="1"/>
            <a:r>
              <a:rPr lang="en-US" sz="1800" b="1" dirty="0">
                <a:solidFill>
                  <a:srgbClr val="000090"/>
                </a:solidFill>
              </a:rPr>
              <a:t>TEVATRON</a:t>
            </a:r>
            <a:r>
              <a:rPr lang="en-US" sz="1800" b="1" dirty="0"/>
              <a:t> </a:t>
            </a:r>
            <a:r>
              <a:rPr lang="en-US" sz="1800" b="1" dirty="0" smtClean="0"/>
              <a:t>(</a:t>
            </a:r>
            <a:r>
              <a:rPr lang="en-US" sz="1800" b="1" dirty="0" smtClean="0">
                <a:solidFill>
                  <a:srgbClr val="000090"/>
                </a:solidFill>
              </a:rPr>
              <a:t>bb</a:t>
            </a:r>
            <a:r>
              <a:rPr lang="en-US" sz="1800" b="1" dirty="0"/>
              <a:t>, </a:t>
            </a:r>
            <a:r>
              <a:rPr lang="en-US" sz="18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b="1" dirty="0">
                <a:solidFill>
                  <a:srgbClr val="000090"/>
                </a:solidFill>
                <a:latin typeface="Symbol" charset="2"/>
                <a:cs typeface="Symbol" charset="2"/>
              </a:rPr>
              <a:t>, </a:t>
            </a:r>
            <a:r>
              <a:rPr lang="en-US" sz="18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800" b="1" dirty="0"/>
              <a:t>, </a:t>
            </a:r>
            <a:r>
              <a:rPr lang="en-US" sz="1800" b="1" dirty="0" smtClean="0">
                <a:solidFill>
                  <a:srgbClr val="000090"/>
                </a:solidFill>
              </a:rPr>
              <a:t>WW*</a:t>
            </a:r>
            <a:r>
              <a:rPr lang="en-US" sz="1800" b="1" dirty="0" smtClean="0"/>
              <a:t>) </a:t>
            </a:r>
            <a:r>
              <a:rPr lang="en-US" sz="1800" b="1" dirty="0" smtClean="0">
                <a:sym typeface="Wingdings"/>
              </a:rPr>
              <a:t>           </a:t>
            </a:r>
            <a:r>
              <a:rPr lang="en-US" sz="18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b="1" dirty="0" smtClean="0">
                <a:latin typeface="Symbol" charset="2"/>
                <a:cs typeface="Symbol" charset="2"/>
              </a:rPr>
              <a:t> </a:t>
            </a:r>
            <a:r>
              <a:rPr lang="en-US" sz="1800" b="1" dirty="0"/>
              <a:t>= (</a:t>
            </a:r>
            <a:r>
              <a:rPr lang="en-US" sz="1800" b="1" dirty="0">
                <a:solidFill>
                  <a:srgbClr val="000090"/>
                </a:solidFill>
              </a:rPr>
              <a:t>1.44 ± </a:t>
            </a:r>
            <a:r>
              <a:rPr lang="en-US" sz="1800" b="1" dirty="0" smtClean="0">
                <a:solidFill>
                  <a:srgbClr val="000090"/>
                </a:solidFill>
              </a:rPr>
              <a:t>0.60</a:t>
            </a:r>
            <a:r>
              <a:rPr lang="en-US" sz="1800" b="1" dirty="0" smtClean="0"/>
              <a:t>) </a:t>
            </a:r>
          </a:p>
          <a:p>
            <a:pPr marL="457200" lvl="1" indent="0" algn="ctr">
              <a:buNone/>
            </a:pPr>
            <a:r>
              <a:rPr lang="en-US" sz="1800" b="1" u="sng" dirty="0" smtClean="0">
                <a:solidFill>
                  <a:srgbClr val="008000"/>
                </a:solidFill>
              </a:rPr>
              <a:t>Compatible </a:t>
            </a:r>
            <a:r>
              <a:rPr lang="en-US" sz="1800" b="1" u="sng" dirty="0"/>
              <a:t>with </a:t>
            </a:r>
            <a:r>
              <a:rPr lang="en-US" sz="1800" b="1" u="sng" dirty="0">
                <a:solidFill>
                  <a:srgbClr val="008000"/>
                </a:solidFill>
              </a:rPr>
              <a:t>SM </a:t>
            </a:r>
            <a:r>
              <a:rPr lang="en-US" sz="1800" b="1" u="sng" dirty="0" smtClean="0">
                <a:solidFill>
                  <a:srgbClr val="008000"/>
                </a:solidFill>
              </a:rPr>
              <a:t>Higgs boson </a:t>
            </a:r>
            <a:r>
              <a:rPr lang="en-US" sz="1800" b="1" u="sng" dirty="0" smtClean="0"/>
              <a:t>expectation: </a:t>
            </a:r>
            <a:r>
              <a:rPr lang="en-US" sz="1800" b="1" u="sng" dirty="0" smtClean="0">
                <a:solidFill>
                  <a:srgbClr val="000000"/>
                </a:solidFill>
              </a:rPr>
              <a:t>Accuracy</a:t>
            </a:r>
            <a:r>
              <a:rPr lang="en-US" sz="1800" b="1" u="sng" dirty="0" smtClean="0">
                <a:solidFill>
                  <a:srgbClr val="008000"/>
                </a:solidFill>
              </a:rPr>
              <a:t> ~ 15% </a:t>
            </a:r>
            <a:endParaRPr lang="en-US" sz="2000" b="1" u="sng" dirty="0">
              <a:solidFill>
                <a:srgbClr val="008000"/>
              </a:solidFill>
            </a:endParaRPr>
          </a:p>
        </p:txBody>
      </p:sp>
      <p:pic>
        <p:nvPicPr>
          <p:cNvPr id="8" name="Picture 7" descr="muhat_overview_all_short_ATLA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" y="859448"/>
            <a:ext cx="2667646" cy="3453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signal Strength </a:t>
            </a:r>
            <a:r>
              <a:rPr lang="en-US" dirty="0" smtClean="0">
                <a:solidFill>
                  <a:schemeClr val="bg1"/>
                </a:solidFill>
                <a:latin typeface="Symbol" charset="2"/>
                <a:cs typeface="Symbol" charset="2"/>
              </a:rPr>
              <a:t>m</a:t>
            </a:r>
            <a:endParaRPr lang="en-US" dirty="0">
              <a:solidFill>
                <a:schemeClr val="bg1"/>
              </a:solidFill>
              <a:latin typeface="+mn-lt"/>
              <a:cs typeface="Symbol" charset="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18</a:t>
            </a:fld>
            <a:endParaRPr lang="en-US" dirty="0"/>
          </a:p>
        </p:txBody>
      </p:sp>
      <p:pic>
        <p:nvPicPr>
          <p:cNvPr id="13" name="Picture 12" descr="CMS-Mu-overview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3"/>
          <a:stretch/>
        </p:blipFill>
        <p:spPr>
          <a:xfrm rot="5400000">
            <a:off x="2825933" y="906811"/>
            <a:ext cx="3365382" cy="3311130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" name="Picture 6" descr="Tev_Musummary_sections_125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4"/>
          <a:stretch/>
        </p:blipFill>
        <p:spPr>
          <a:xfrm>
            <a:off x="6032759" y="981289"/>
            <a:ext cx="3124200" cy="279206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5077" y="2513260"/>
            <a:ext cx="2667646" cy="45452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81158" y="1074819"/>
            <a:ext cx="949158" cy="45452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478294" y="1430421"/>
            <a:ext cx="1455437" cy="23260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1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07"/>
    </mc:Choice>
    <mc:Fallback xmlns="">
      <p:transition xmlns:p14="http://schemas.microsoft.com/office/powerpoint/2010/main" spd="slow" advTm="850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Evidence for  V-mediated Production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903517"/>
            <a:ext cx="8657027" cy="22609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Disentangle </a:t>
            </a:r>
            <a:r>
              <a:rPr lang="en-US" sz="2200" dirty="0" smtClean="0">
                <a:solidFill>
                  <a:srgbClr val="000090"/>
                </a:solidFill>
              </a:rPr>
              <a:t>production modes</a:t>
            </a:r>
            <a:r>
              <a:rPr lang="en-US" sz="2200" dirty="0" smtClean="0"/>
              <a:t>: </a:t>
            </a:r>
            <a:r>
              <a:rPr lang="en-US" sz="2200" dirty="0" smtClean="0">
                <a:solidFill>
                  <a:srgbClr val="FF0000"/>
                </a:solidFill>
              </a:rPr>
              <a:t>V-mediated </a:t>
            </a:r>
            <a:r>
              <a:rPr lang="en-US" sz="2200" dirty="0" err="1" smtClean="0"/>
              <a:t>vs</a:t>
            </a:r>
            <a:r>
              <a:rPr lang="en-US" sz="2200" dirty="0" smtClean="0"/>
              <a:t> </a:t>
            </a:r>
            <a:r>
              <a:rPr lang="en-US" sz="2200" dirty="0" smtClean="0">
                <a:solidFill>
                  <a:srgbClr val="FF0000"/>
                </a:solidFill>
              </a:rPr>
              <a:t>F-mediated</a:t>
            </a:r>
          </a:p>
          <a:p>
            <a:pPr marL="0" indent="0" algn="ctr">
              <a:buNone/>
            </a:pPr>
            <a:r>
              <a:rPr lang="en-US" sz="2000" dirty="0" smtClean="0"/>
              <a:t>Fit to </a:t>
            </a:r>
            <a:r>
              <a:rPr lang="en-US" sz="20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VBF+VH</a:t>
            </a:r>
            <a:r>
              <a:rPr lang="en-US" sz="2000" b="1" dirty="0" smtClean="0">
                <a:solidFill>
                  <a:srgbClr val="000090"/>
                </a:solidFill>
              </a:rPr>
              <a:t>/</a:t>
            </a:r>
            <a:r>
              <a:rPr lang="en-US" sz="2000" b="1" dirty="0" err="1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000" b="1" baseline="-25000" dirty="0" err="1" smtClean="0">
                <a:solidFill>
                  <a:srgbClr val="000090"/>
                </a:solidFill>
              </a:rPr>
              <a:t>gg+ttH</a:t>
            </a:r>
            <a:r>
              <a:rPr lang="en-US" sz="2000" b="1" baseline="-25000" dirty="0" smtClean="0">
                <a:solidFill>
                  <a:srgbClr val="000090"/>
                </a:solidFill>
              </a:rPr>
              <a:t>  </a:t>
            </a:r>
            <a:r>
              <a:rPr lang="en-US" sz="2000" dirty="0" smtClean="0"/>
              <a:t>in different channels (BR’s cancels out):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CMS</a:t>
            </a:r>
            <a:r>
              <a:rPr lang="en-US" sz="2000" dirty="0" smtClean="0"/>
              <a:t>: </a:t>
            </a:r>
            <a:r>
              <a:rPr lang="en-US" sz="2000" b="1" dirty="0" smtClean="0">
                <a:solidFill>
                  <a:srgbClr val="008000"/>
                </a:solidFill>
              </a:rPr>
              <a:t>Evidence</a:t>
            </a:r>
            <a:r>
              <a:rPr lang="en-US" sz="2000" b="1" dirty="0" smtClean="0"/>
              <a:t> for </a:t>
            </a:r>
            <a:r>
              <a:rPr lang="en-US" sz="2000" b="1" dirty="0" smtClean="0">
                <a:solidFill>
                  <a:srgbClr val="FF0000"/>
                </a:solidFill>
              </a:rPr>
              <a:t>V-boson mediated </a:t>
            </a:r>
            <a:r>
              <a:rPr lang="en-US" sz="2000" b="1" dirty="0" smtClean="0"/>
              <a:t>production </a:t>
            </a:r>
            <a:r>
              <a:rPr lang="en-US" sz="2000" b="1" dirty="0" smtClean="0">
                <a:solidFill>
                  <a:srgbClr val="FF0000"/>
                </a:solidFill>
              </a:rPr>
              <a:t>3.2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ATLAS</a:t>
            </a:r>
            <a:r>
              <a:rPr lang="en-US" sz="2000" dirty="0"/>
              <a:t>: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b="1" dirty="0">
                <a:solidFill>
                  <a:srgbClr val="008000"/>
                </a:solidFill>
              </a:rPr>
              <a:t>Evidence </a:t>
            </a:r>
            <a:r>
              <a:rPr lang="en-US" sz="2000" b="1" dirty="0"/>
              <a:t>for </a:t>
            </a:r>
            <a:r>
              <a:rPr lang="en-US" sz="2000" b="1" dirty="0">
                <a:solidFill>
                  <a:srgbClr val="FF0000"/>
                </a:solidFill>
              </a:rPr>
              <a:t>VBF</a:t>
            </a:r>
            <a:r>
              <a:rPr lang="en-US" sz="2000" b="1" dirty="0"/>
              <a:t> production (VH “profiled”) </a:t>
            </a:r>
            <a:r>
              <a:rPr lang="en-US" sz="2000" b="1" dirty="0" smtClean="0">
                <a:solidFill>
                  <a:srgbClr val="FF0000"/>
                </a:solidFill>
              </a:rPr>
              <a:t>3.3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pPr marL="0" indent="0" algn="ctr">
              <a:buNone/>
            </a:pPr>
            <a:r>
              <a:rPr lang="en-US" sz="2000" b="1" u="sng" dirty="0" smtClean="0">
                <a:solidFill>
                  <a:srgbClr val="FF0000"/>
                </a:solidFill>
                <a:cs typeface="Symbol" charset="2"/>
              </a:rPr>
              <a:t>V-mediated </a:t>
            </a:r>
            <a:r>
              <a:rPr lang="en-US" sz="2000" b="1" u="sng" dirty="0" smtClean="0">
                <a:cs typeface="Symbol" charset="2"/>
              </a:rPr>
              <a:t>production </a:t>
            </a:r>
            <a:r>
              <a:rPr lang="en-US" sz="2000" b="1" u="sng" dirty="0">
                <a:solidFill>
                  <a:srgbClr val="008000"/>
                </a:solidFill>
                <a:cs typeface="Symbol" charset="2"/>
              </a:rPr>
              <a:t>c</a:t>
            </a:r>
            <a:r>
              <a:rPr lang="en-US" sz="2000" b="1" u="sng" dirty="0" smtClean="0">
                <a:solidFill>
                  <a:srgbClr val="008000"/>
                </a:solidFill>
                <a:cs typeface="Symbol" charset="2"/>
              </a:rPr>
              <a:t>ompatible</a:t>
            </a:r>
            <a:r>
              <a:rPr lang="en-US" sz="2000" b="1" u="sng" dirty="0" smtClean="0">
                <a:cs typeface="Symbol" charset="2"/>
              </a:rPr>
              <a:t> with </a:t>
            </a:r>
            <a:r>
              <a:rPr lang="en-US" sz="2000" b="1" u="sng" dirty="0" smtClean="0">
                <a:solidFill>
                  <a:srgbClr val="008000"/>
                </a:solidFill>
                <a:cs typeface="Symbol" charset="2"/>
              </a:rPr>
              <a:t>SM prediction</a:t>
            </a:r>
            <a:endParaRPr lang="en-US" sz="2000" b="1" u="sng" dirty="0" smtClean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CMS-VBF-V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340" y="2854649"/>
            <a:ext cx="3578433" cy="3729727"/>
          </a:xfrm>
          <a:prstGeom prst="rect">
            <a:avLst/>
          </a:prstGeom>
        </p:spPr>
      </p:pic>
      <p:pic>
        <p:nvPicPr>
          <p:cNvPr id="9" name="Picture 8" descr="fig_09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421" y="2959113"/>
            <a:ext cx="5048319" cy="3623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0552" y="4661995"/>
            <a:ext cx="751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95% CL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1" name="Picture 10" descr="Screen Shot 2013-07-20 at 2.29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44" y="5390368"/>
            <a:ext cx="3330884" cy="31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9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18"/>
    </mc:Choice>
    <mc:Fallback xmlns="">
      <p:transition xmlns:p14="http://schemas.microsoft.com/office/powerpoint/2010/main" spd="slow" advTm="767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1119877"/>
            <a:ext cx="8890567" cy="546016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Introduction</a:t>
            </a:r>
            <a:r>
              <a:rPr lang="en-US" sz="3200" dirty="0" smtClean="0"/>
              <a:t> 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Properties: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Mass </a:t>
            </a:r>
            <a:r>
              <a:rPr lang="en-US" sz="2800" dirty="0" smtClean="0"/>
              <a:t>measurements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Spin-Parity </a:t>
            </a:r>
            <a:r>
              <a:rPr lang="en-US" sz="2800" dirty="0" smtClean="0"/>
              <a:t>determination</a:t>
            </a:r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Couplings</a:t>
            </a:r>
            <a:r>
              <a:rPr lang="en-US" sz="2800" dirty="0" smtClean="0"/>
              <a:t> </a:t>
            </a:r>
            <a:r>
              <a:rPr lang="en-US" sz="2600" dirty="0" smtClean="0">
                <a:solidFill>
                  <a:srgbClr val="000000"/>
                </a:solidFill>
              </a:rPr>
              <a:t>from</a:t>
            </a:r>
            <a:r>
              <a:rPr lang="en-US" sz="2600" dirty="0" smtClean="0">
                <a:solidFill>
                  <a:srgbClr val="000090"/>
                </a:solidFill>
              </a:rPr>
              <a:t> signal strengths </a:t>
            </a:r>
            <a:r>
              <a:rPr lang="en-US" sz="2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2600" dirty="0" smtClean="0">
                <a:solidFill>
                  <a:srgbClr val="000090"/>
                </a:solidFill>
              </a:rPr>
              <a:t>=[</a:t>
            </a:r>
            <a:r>
              <a:rPr lang="en-US" sz="2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2600" dirty="0" err="1" smtClean="0">
                <a:solidFill>
                  <a:srgbClr val="000090"/>
                </a:solidFill>
              </a:rPr>
              <a:t>×BR</a:t>
            </a:r>
            <a:r>
              <a:rPr lang="en-US" sz="2600" dirty="0" smtClean="0">
                <a:solidFill>
                  <a:srgbClr val="000090"/>
                </a:solidFill>
              </a:rPr>
              <a:t>]/</a:t>
            </a:r>
            <a:r>
              <a:rPr lang="en-US" sz="2600" dirty="0" smtClean="0">
                <a:solidFill>
                  <a:srgbClr val="008000"/>
                </a:solidFill>
              </a:rPr>
              <a:t>[</a:t>
            </a:r>
            <a:r>
              <a:rPr lang="en-US" sz="26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sz="2600" dirty="0" err="1">
                <a:solidFill>
                  <a:srgbClr val="008000"/>
                </a:solidFill>
              </a:rPr>
              <a:t>×</a:t>
            </a:r>
            <a:r>
              <a:rPr lang="en-US" sz="2600" dirty="0" err="1" smtClean="0">
                <a:solidFill>
                  <a:srgbClr val="008000"/>
                </a:solidFill>
              </a:rPr>
              <a:t>BR</a:t>
            </a:r>
            <a:r>
              <a:rPr lang="en-US" sz="2600" dirty="0" smtClean="0">
                <a:solidFill>
                  <a:srgbClr val="008000"/>
                </a:solidFill>
              </a:rPr>
              <a:t>]</a:t>
            </a:r>
            <a:r>
              <a:rPr lang="en-US" sz="2600" baseline="-25000" dirty="0" smtClean="0">
                <a:solidFill>
                  <a:srgbClr val="008000"/>
                </a:solidFill>
              </a:rPr>
              <a:t>SM</a:t>
            </a:r>
            <a:endParaRPr lang="en-US" sz="2600" dirty="0" smtClean="0"/>
          </a:p>
          <a:p>
            <a:pPr lvl="1"/>
            <a:r>
              <a:rPr lang="en-US" sz="2800" dirty="0" smtClean="0">
                <a:solidFill>
                  <a:srgbClr val="FF0000"/>
                </a:solidFill>
              </a:rPr>
              <a:t>Differential cross-sections </a:t>
            </a:r>
            <a:r>
              <a:rPr lang="en-US" sz="2800" dirty="0" smtClean="0"/>
              <a:t>in </a:t>
            </a:r>
            <a:r>
              <a:rPr lang="en-US" sz="2800" dirty="0" err="1" smtClean="0">
                <a:latin typeface="Symbol" charset="2"/>
                <a:cs typeface="Symbol" charset="2"/>
              </a:rPr>
              <a:t>gg</a:t>
            </a:r>
            <a:r>
              <a:rPr lang="en-US" sz="2800" dirty="0" smtClean="0"/>
              <a:t> final state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Perspectives at future colliders</a:t>
            </a:r>
          </a:p>
          <a:p>
            <a:r>
              <a:rPr lang="en-US" sz="3200" dirty="0" smtClean="0">
                <a:solidFill>
                  <a:srgbClr val="000090"/>
                </a:solidFill>
              </a:rPr>
              <a:t>Conclusions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2"/>
    </mc:Choice>
    <mc:Fallback xmlns="">
      <p:transition xmlns:p14="http://schemas.microsoft.com/office/powerpoint/2010/main" spd="slow" advTm="4433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 of Vector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Fermion sectors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FFFF"/>
                </a:solidFill>
              </a:rPr>
              <a:t>V</a:t>
            </a:r>
            <a:r>
              <a:rPr lang="en-US" dirty="0" smtClean="0">
                <a:solidFill>
                  <a:srgbClr val="FFFFFF"/>
                </a:solidFill>
              </a:rPr>
              <a:t>-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>
                <a:solidFill>
                  <a:srgbClr val="FFFFFF"/>
                </a:solidFill>
              </a:rPr>
              <a:t>F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775100"/>
            <a:ext cx="8890567" cy="5837367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Assumptions: </a:t>
            </a:r>
          </a:p>
          <a:p>
            <a:pPr lvl="1"/>
            <a:r>
              <a:rPr lang="en-US" sz="1600" dirty="0" smtClean="0"/>
              <a:t>All </a:t>
            </a:r>
            <a:r>
              <a:rPr lang="en-US" sz="1600" dirty="0" smtClean="0">
                <a:solidFill>
                  <a:srgbClr val="000090"/>
                </a:solidFill>
              </a:rPr>
              <a:t>Fermion</a:t>
            </a:r>
            <a:r>
              <a:rPr lang="en-US" sz="1600" dirty="0" smtClean="0"/>
              <a:t> couplings scale as </a:t>
            </a:r>
            <a:r>
              <a:rPr lang="en-US" sz="1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600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1600" baseline="-25000" dirty="0" smtClean="0"/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(=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err="1" smtClean="0">
                <a:solidFill>
                  <a:srgbClr val="000090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=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b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=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=…) </a:t>
            </a:r>
            <a:endParaRPr lang="en-US" sz="1600" dirty="0" smtClean="0"/>
          </a:p>
          <a:p>
            <a:pPr lvl="1"/>
            <a:r>
              <a:rPr lang="en-US" sz="1600" dirty="0" smtClean="0"/>
              <a:t>All </a:t>
            </a:r>
            <a:r>
              <a:rPr lang="en-US" sz="1600" dirty="0" smtClean="0">
                <a:solidFill>
                  <a:srgbClr val="000090"/>
                </a:solidFill>
              </a:rPr>
              <a:t>Vector Boson </a:t>
            </a:r>
            <a:r>
              <a:rPr lang="en-US" sz="1600" dirty="0" smtClean="0"/>
              <a:t>couplings scale as 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600" baseline="-25000" dirty="0" smtClean="0">
                <a:solidFill>
                  <a:srgbClr val="FF0000"/>
                </a:solidFill>
              </a:rPr>
              <a:t>V</a:t>
            </a:r>
            <a:r>
              <a:rPr lang="en-US" sz="1600" dirty="0" smtClean="0"/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(=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W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=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err="1" smtClean="0">
                <a:solidFill>
                  <a:srgbClr val="000090"/>
                </a:solidFill>
                <a:sym typeface="Wingdings"/>
              </a:rPr>
              <a:t>Z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)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en-US" sz="1600" dirty="0" smtClean="0"/>
              <a:t>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No BSM </a:t>
            </a:r>
            <a:r>
              <a:rPr lang="en-US" sz="1600" dirty="0" smtClean="0"/>
              <a:t>contributions to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H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30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2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H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err="1" smtClean="0">
                <a:solidFill>
                  <a:srgbClr val="000090"/>
                </a:solidFill>
                <a:sym typeface="Wingdings"/>
              </a:rPr>
              <a:t>F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k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V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) ~ 0.7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30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2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F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+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0.3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30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2</a:t>
            </a:r>
            <a:r>
              <a:rPr lang="en-US" sz="1600" baseline="-25000" dirty="0" smtClean="0">
                <a:solidFill>
                  <a:srgbClr val="000090"/>
                </a:solidFill>
                <a:sym typeface="Wingdings"/>
              </a:rPr>
              <a:t>V  </a:t>
            </a:r>
            <a:r>
              <a:rPr lang="en-US" sz="1600" baseline="-25000" dirty="0" smtClean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and 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>
                <a:solidFill>
                  <a:srgbClr val="000090"/>
                </a:solidFill>
                <a:sym typeface="Wingdings"/>
              </a:rPr>
              <a:t>g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600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err="1">
                <a:solidFill>
                  <a:srgbClr val="FF0000"/>
                </a:solidFill>
                <a:sym typeface="Wingdings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 k</a:t>
            </a:r>
            <a:r>
              <a:rPr lang="en-US" sz="1600" baseline="-25000" dirty="0">
                <a:solidFill>
                  <a:srgbClr val="FF0000"/>
                </a:solidFill>
                <a:sym typeface="Wingdings"/>
              </a:rPr>
              <a:t>V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) 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600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1600" baseline="-25000" dirty="0" err="1">
                <a:solidFill>
                  <a:srgbClr val="FF0000"/>
                </a:solidFill>
                <a:sym typeface="Wingdings"/>
              </a:rPr>
              <a:t>F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 k</a:t>
            </a:r>
            <a:r>
              <a:rPr lang="en-US" sz="1600" baseline="-25000" dirty="0">
                <a:solidFill>
                  <a:srgbClr val="FF0000"/>
                </a:solidFill>
                <a:sym typeface="Wingdings"/>
              </a:rPr>
              <a:t>V</a:t>
            </a:r>
            <a:r>
              <a:rPr lang="en-US" sz="1600" dirty="0">
                <a:solidFill>
                  <a:srgbClr val="000090"/>
                </a:solidFill>
                <a:sym typeface="Wingdings"/>
              </a:rPr>
              <a:t>) </a:t>
            </a:r>
            <a:endParaRPr lang="en-US" sz="1600" dirty="0" smtClean="0">
              <a:solidFill>
                <a:srgbClr val="000090"/>
              </a:solidFill>
              <a:sym typeface="Wingdings"/>
            </a:endParaRPr>
          </a:p>
          <a:p>
            <a:endParaRPr lang="en-US" sz="2000" baseline="-25000" dirty="0" smtClean="0"/>
          </a:p>
          <a:p>
            <a:pPr lvl="1"/>
            <a:endParaRPr lang="en-US" sz="1800" baseline="-25000" dirty="0"/>
          </a:p>
          <a:p>
            <a:pPr lvl="1"/>
            <a:endParaRPr lang="en-US" sz="1800" baseline="-25000" dirty="0" smtClean="0"/>
          </a:p>
          <a:p>
            <a:pPr lvl="1"/>
            <a:endParaRPr lang="en-US" sz="1800" baseline="-25000" dirty="0"/>
          </a:p>
          <a:p>
            <a:pPr lvl="1"/>
            <a:endParaRPr lang="en-US" sz="1800" baseline="-25000" dirty="0" smtClean="0"/>
          </a:p>
          <a:p>
            <a:pPr lvl="1"/>
            <a:endParaRPr lang="en-US" sz="1800" baseline="-25000" dirty="0"/>
          </a:p>
          <a:p>
            <a:pPr lvl="1"/>
            <a:endParaRPr lang="en-US" sz="1800" baseline="-25000" dirty="0" smtClean="0"/>
          </a:p>
          <a:p>
            <a:pPr lvl="1"/>
            <a:endParaRPr lang="en-US" sz="1800" baseline="-25000" dirty="0"/>
          </a:p>
          <a:p>
            <a:pPr lvl="1"/>
            <a:endParaRPr lang="en-US" sz="1800" baseline="-25000" dirty="0" smtClean="0"/>
          </a:p>
          <a:p>
            <a:pPr lvl="1"/>
            <a:endParaRPr lang="en-US" sz="1800" baseline="-25000" dirty="0"/>
          </a:p>
          <a:p>
            <a:pPr lvl="1"/>
            <a:endParaRPr lang="en-US" sz="1800" baseline="-25000" dirty="0" smtClean="0"/>
          </a:p>
          <a:p>
            <a:pPr lvl="1"/>
            <a:endParaRPr lang="en-US" sz="1800" baseline="-25000" dirty="0"/>
          </a:p>
          <a:p>
            <a:pPr lvl="1"/>
            <a:endParaRPr lang="en-US" sz="1800" baseline="-25000" dirty="0" smtClean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b="1" dirty="0" smtClean="0"/>
              <a:t>All experiments </a:t>
            </a:r>
            <a:r>
              <a:rPr lang="en-US" sz="2000" b="1" dirty="0">
                <a:solidFill>
                  <a:srgbClr val="008000"/>
                </a:solidFill>
              </a:rPr>
              <a:t>c</a:t>
            </a:r>
            <a:r>
              <a:rPr lang="en-US" sz="2000" b="1" dirty="0" smtClean="0">
                <a:solidFill>
                  <a:srgbClr val="008000"/>
                </a:solidFill>
              </a:rPr>
              <a:t>ompatible</a:t>
            </a:r>
            <a:r>
              <a:rPr lang="en-US" sz="2000" b="1" dirty="0" smtClean="0"/>
              <a:t> with </a:t>
            </a:r>
            <a:r>
              <a:rPr lang="en-US" sz="2000" b="1" dirty="0" smtClean="0">
                <a:solidFill>
                  <a:srgbClr val="008000"/>
                </a:solidFill>
              </a:rPr>
              <a:t>SM predictions</a:t>
            </a:r>
            <a:r>
              <a:rPr lang="en-US" sz="2000" b="1" dirty="0" smtClean="0"/>
              <a:t>: accuracy ~</a:t>
            </a:r>
            <a:r>
              <a:rPr lang="en-US" sz="2000" b="1" dirty="0">
                <a:solidFill>
                  <a:srgbClr val="008000"/>
                </a:solidFill>
              </a:rPr>
              <a:t>1</a:t>
            </a:r>
            <a:r>
              <a:rPr lang="en-US" sz="2000" b="1" dirty="0" smtClean="0">
                <a:solidFill>
                  <a:srgbClr val="008000"/>
                </a:solidFill>
              </a:rPr>
              <a:t>0-20%</a:t>
            </a:r>
          </a:p>
          <a:p>
            <a:pPr marL="800100" lvl="3" indent="-342900"/>
            <a:r>
              <a:rPr lang="en-US" sz="1600" b="1" dirty="0" smtClean="0">
                <a:solidFill>
                  <a:srgbClr val="000090"/>
                </a:solidFill>
                <a:cs typeface="Symbol" charset="2"/>
              </a:rPr>
              <a:t>ATLAS:</a:t>
            </a:r>
            <a:r>
              <a:rPr 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v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[</a:t>
            </a:r>
            <a:r>
              <a:rPr lang="en-US" sz="1600" b="1" dirty="0" smtClean="0">
                <a:solidFill>
                  <a:srgbClr val="000090"/>
                </a:solidFill>
              </a:rPr>
              <a:t>1.05,1.22</a:t>
            </a:r>
            <a:r>
              <a:rPr lang="en-US" sz="1600" b="1" dirty="0" smtClean="0">
                <a:solidFill>
                  <a:srgbClr val="000000"/>
                </a:solidFill>
              </a:rPr>
              <a:t>]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at </a:t>
            </a:r>
            <a:r>
              <a:rPr lang="en-US" sz="1600" b="1" dirty="0" smtClean="0">
                <a:solidFill>
                  <a:srgbClr val="FF0000"/>
                </a:solidFill>
              </a:rPr>
              <a:t>68% </a:t>
            </a:r>
            <a:r>
              <a:rPr lang="en-US" sz="1600" b="1" dirty="0" smtClean="0">
                <a:solidFill>
                  <a:srgbClr val="000000"/>
                </a:solidFill>
              </a:rPr>
              <a:t>CL    -    </a:t>
            </a:r>
            <a:r>
              <a:rPr lang="en-US" sz="16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1600" b="1" baseline="-25000" dirty="0" smtClean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[</a:t>
            </a:r>
            <a:r>
              <a:rPr lang="en-US" sz="1600" b="1" dirty="0" smtClean="0">
                <a:solidFill>
                  <a:srgbClr val="000090"/>
                </a:solidFill>
              </a:rPr>
              <a:t>0.76,1.18</a:t>
            </a:r>
            <a:r>
              <a:rPr lang="en-US" sz="1600" b="1" dirty="0" smtClean="0">
                <a:solidFill>
                  <a:srgbClr val="000000"/>
                </a:solidFill>
              </a:rPr>
              <a:t>]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at </a:t>
            </a:r>
            <a:r>
              <a:rPr lang="en-US" sz="1600" b="1" dirty="0" smtClean="0">
                <a:solidFill>
                  <a:srgbClr val="FF0000"/>
                </a:solidFill>
              </a:rPr>
              <a:t>68% </a:t>
            </a:r>
            <a:r>
              <a:rPr lang="en-US" sz="1600" b="1" dirty="0" smtClean="0">
                <a:solidFill>
                  <a:srgbClr val="000000"/>
                </a:solidFill>
              </a:rPr>
              <a:t>CL</a:t>
            </a:r>
          </a:p>
          <a:p>
            <a:pPr marL="800100" lvl="3" indent="-342900"/>
            <a:r>
              <a:rPr lang="en-US" sz="1600" b="1" dirty="0" smtClean="0">
                <a:solidFill>
                  <a:srgbClr val="000090"/>
                </a:solidFill>
                <a:cs typeface="Symbol" charset="2"/>
              </a:rPr>
              <a:t>CMS:</a:t>
            </a:r>
            <a:r>
              <a:rPr lang="en-US" sz="1600" b="1" dirty="0" smtClean="0">
                <a:solidFill>
                  <a:srgbClr val="000000"/>
                </a:solidFill>
                <a:cs typeface="Symbol" charset="2"/>
              </a:rPr>
              <a:t>   </a:t>
            </a:r>
            <a:r>
              <a:rPr lang="en-US" sz="16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600" b="1" baseline="-25000" dirty="0" err="1">
                <a:solidFill>
                  <a:srgbClr val="FF0000"/>
                </a:solidFill>
              </a:rPr>
              <a:t>v</a:t>
            </a:r>
            <a:r>
              <a:rPr lang="en-US" sz="1600" b="1" baseline="-25000" dirty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[</a:t>
            </a:r>
            <a:r>
              <a:rPr lang="en-US" sz="1600" b="1" dirty="0" smtClean="0">
                <a:solidFill>
                  <a:srgbClr val="000090"/>
                </a:solidFill>
              </a:rPr>
              <a:t>0.74,1.06</a:t>
            </a:r>
            <a:r>
              <a:rPr lang="en-US" sz="1600" b="1" dirty="0" smtClean="0">
                <a:solidFill>
                  <a:srgbClr val="000000"/>
                </a:solidFill>
              </a:rPr>
              <a:t>]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at </a:t>
            </a:r>
            <a:r>
              <a:rPr lang="en-US" sz="1600" b="1" dirty="0">
                <a:solidFill>
                  <a:srgbClr val="FF0000"/>
                </a:solidFill>
              </a:rPr>
              <a:t>95% </a:t>
            </a:r>
            <a:r>
              <a:rPr lang="en-US" sz="1600" b="1" dirty="0" smtClean="0">
                <a:solidFill>
                  <a:srgbClr val="000000"/>
                </a:solidFill>
              </a:rPr>
              <a:t>CL    -    </a:t>
            </a:r>
            <a:r>
              <a:rPr lang="en-US" sz="1600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600" b="1" baseline="-25000" dirty="0" err="1">
                <a:solidFill>
                  <a:srgbClr val="FF0000"/>
                </a:solidFill>
              </a:rPr>
              <a:t>F</a:t>
            </a:r>
            <a:r>
              <a:rPr lang="en-US" sz="1600" b="1" baseline="-25000" dirty="0">
                <a:solidFill>
                  <a:srgbClr val="000000"/>
                </a:solidFill>
              </a:rPr>
              <a:t>  </a:t>
            </a:r>
            <a:r>
              <a:rPr lang="en-US" sz="1600" b="1" dirty="0" smtClean="0">
                <a:solidFill>
                  <a:srgbClr val="000000"/>
                </a:solidFill>
              </a:rPr>
              <a:t>[</a:t>
            </a:r>
            <a:r>
              <a:rPr lang="en-US" sz="1600" b="1" dirty="0" smtClean="0">
                <a:solidFill>
                  <a:srgbClr val="000090"/>
                </a:solidFill>
              </a:rPr>
              <a:t>0.61,1.33</a:t>
            </a:r>
            <a:r>
              <a:rPr lang="en-US" sz="1600" b="1" dirty="0" smtClean="0">
                <a:solidFill>
                  <a:srgbClr val="000000"/>
                </a:solidFill>
              </a:rPr>
              <a:t>]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00"/>
                </a:solidFill>
              </a:rPr>
              <a:t>at </a:t>
            </a:r>
            <a:r>
              <a:rPr lang="en-US" sz="1600" b="1" dirty="0">
                <a:solidFill>
                  <a:srgbClr val="FF0000"/>
                </a:solidFill>
              </a:rPr>
              <a:t>95% </a:t>
            </a:r>
            <a:r>
              <a:rPr lang="en-US" sz="1600" b="1" dirty="0" smtClean="0">
                <a:solidFill>
                  <a:srgbClr val="000000"/>
                </a:solidFill>
              </a:rPr>
              <a:t>CL</a:t>
            </a:r>
          </a:p>
          <a:p>
            <a:pPr marL="342900" lvl="2" indent="-342900"/>
            <a:r>
              <a:rPr lang="en-US" sz="2000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F</a:t>
            </a:r>
            <a:r>
              <a:rPr lang="en-US" sz="2000" b="1" dirty="0">
                <a:solidFill>
                  <a:srgbClr val="FF0000"/>
                </a:solidFill>
              </a:rPr>
              <a:t>=</a:t>
            </a:r>
            <a:r>
              <a:rPr lang="en-US" sz="2000" b="1" dirty="0" smtClean="0">
                <a:solidFill>
                  <a:srgbClr val="FF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Excluded at </a:t>
            </a:r>
            <a:r>
              <a:rPr lang="en-US" sz="2000" b="1" dirty="0" smtClean="0">
                <a:solidFill>
                  <a:srgbClr val="FF0000"/>
                </a:solidFill>
              </a:rPr>
              <a:t>&gt;5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(mainly indirect via </a:t>
            </a:r>
            <a:r>
              <a:rPr lang="en-US" sz="2000" dirty="0" err="1" smtClean="0">
                <a:solidFill>
                  <a:srgbClr val="000090"/>
                </a:solidFill>
                <a:sym typeface="Wingdings"/>
              </a:rPr>
              <a:t>gg</a:t>
            </a:r>
            <a:r>
              <a:rPr lang="en-US" sz="2000" dirty="0" smtClean="0">
                <a:solidFill>
                  <a:srgbClr val="000000"/>
                </a:solidFill>
                <a:sym typeface="Wingdings"/>
              </a:rPr>
              <a:t> loop)</a:t>
            </a:r>
            <a:endParaRPr lang="en-US" sz="2000" dirty="0">
              <a:solidFill>
                <a:srgbClr val="000000"/>
              </a:solidFill>
            </a:endParaRPr>
          </a:p>
          <a:p>
            <a:pPr marL="800100" lvl="3" indent="-342900"/>
            <a:endParaRPr lang="en-US" sz="12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20</a:t>
            </a:fld>
            <a:endParaRPr lang="en-US"/>
          </a:p>
        </p:txBody>
      </p:sp>
      <p:pic>
        <p:nvPicPr>
          <p:cNvPr id="15" name="Picture 14" descr="fig_1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/>
          <a:stretch/>
        </p:blipFill>
        <p:spPr>
          <a:xfrm>
            <a:off x="-6287" y="2147247"/>
            <a:ext cx="3730230" cy="2692761"/>
          </a:xfrm>
          <a:prstGeom prst="rect">
            <a:avLst/>
          </a:prstGeom>
        </p:spPr>
      </p:pic>
      <p:pic>
        <p:nvPicPr>
          <p:cNvPr id="16" name="Picture 15" descr="cMS-cVcF_all_channels_2quadran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469" y="2147247"/>
            <a:ext cx="3033649" cy="2942693"/>
          </a:xfrm>
          <a:prstGeom prst="rect">
            <a:avLst/>
          </a:prstGeom>
        </p:spPr>
      </p:pic>
      <p:pic>
        <p:nvPicPr>
          <p:cNvPr id="10" name="Picture 9" descr="Tevatron-kVkF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1" b="4434"/>
          <a:stretch/>
        </p:blipFill>
        <p:spPr>
          <a:xfrm>
            <a:off x="6617118" y="2147247"/>
            <a:ext cx="2481238" cy="307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461"/>
    </mc:Choice>
    <mc:Fallback xmlns="">
      <p:transition xmlns:p14="http://schemas.microsoft.com/office/powerpoint/2010/main" spd="slow" advTm="9646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Test of loop induced couplings: </a:t>
            </a:r>
            <a:r>
              <a:rPr lang="en-US" sz="3200" dirty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3200" baseline="-25000" dirty="0">
                <a:solidFill>
                  <a:srgbClr val="FFFFFF"/>
                </a:solidFill>
                <a:sym typeface="Wingdings"/>
              </a:rPr>
              <a:t>g</a:t>
            </a:r>
            <a:r>
              <a:rPr lang="en-US" sz="3200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3200" dirty="0" err="1">
                <a:solidFill>
                  <a:srgbClr val="FFFFFF"/>
                </a:solidFill>
                <a:sym typeface="Wingdings"/>
              </a:rPr>
              <a:t>vs</a:t>
            </a:r>
            <a:r>
              <a:rPr lang="en-US" sz="3200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3200" baseline="-25000" dirty="0">
                <a:solidFill>
                  <a:srgbClr val="FFFF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3200" dirty="0">
                <a:solidFill>
                  <a:srgbClr val="FFFFFF"/>
                </a:solidFill>
                <a:sym typeface="Wingdings"/>
              </a:rPr>
              <a:t>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852083"/>
            <a:ext cx="8956168" cy="5821877"/>
          </a:xfrm>
        </p:spPr>
        <p:txBody>
          <a:bodyPr>
            <a:normAutofit/>
          </a:bodyPr>
          <a:lstStyle/>
          <a:p>
            <a:r>
              <a:rPr lang="en-US" sz="2000" i="1" dirty="0" smtClean="0"/>
              <a:t>Assumptions: 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Tree-level Coupling </a:t>
            </a:r>
            <a:r>
              <a:rPr lang="en-US" dirty="0" smtClean="0"/>
              <a:t>to</a:t>
            </a:r>
            <a:r>
              <a:rPr lang="en-US" dirty="0" smtClean="0">
                <a:solidFill>
                  <a:srgbClr val="000090"/>
                </a:solidFill>
              </a:rPr>
              <a:t> SM particles </a:t>
            </a:r>
            <a:r>
              <a:rPr lang="en-US" dirty="0" smtClean="0"/>
              <a:t>as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/>
              <a:t>in</a:t>
            </a:r>
            <a:r>
              <a:rPr lang="en-US" dirty="0">
                <a:solidFill>
                  <a:srgbClr val="000090"/>
                </a:solidFill>
              </a:rPr>
              <a:t> SM</a:t>
            </a:r>
            <a:r>
              <a:rPr lang="en-US" dirty="0"/>
              <a:t>: 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b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=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W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=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  <a:sym typeface="Wingdings"/>
              </a:rPr>
              <a:t>Z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=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=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  <a:sym typeface="Wingdings"/>
              </a:rPr>
              <a:t>t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...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= 1</a:t>
            </a:r>
          </a:p>
          <a:p>
            <a:pPr lvl="1"/>
            <a:r>
              <a:rPr lang="en-US" sz="2000" dirty="0" smtClean="0">
                <a:solidFill>
                  <a:srgbClr val="FF0000"/>
                </a:solidFill>
              </a:rPr>
              <a:t>No </a:t>
            </a:r>
            <a:r>
              <a:rPr lang="en-US" dirty="0" smtClean="0">
                <a:solidFill>
                  <a:srgbClr val="FF0000"/>
                </a:solidFill>
              </a:rPr>
              <a:t>BSM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90"/>
                </a:solidFill>
              </a:rPr>
              <a:t>contributions </a:t>
            </a:r>
            <a:r>
              <a:rPr lang="en-US" sz="2000" dirty="0"/>
              <a:t>to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baseline="-25000" dirty="0">
                <a:solidFill>
                  <a:srgbClr val="000090"/>
                </a:solidFill>
                <a:sym typeface="Wingdings"/>
              </a:rPr>
              <a:t>H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dirty="0" err="1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err="1">
                <a:solidFill>
                  <a:srgbClr val="000090"/>
                </a:solidFill>
                <a:sym typeface="Wingdings"/>
              </a:rPr>
              <a:t>H</a:t>
            </a:r>
            <a:r>
              <a:rPr lang="en-US" baseline="-25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~ 0.9 + 0.1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g</a:t>
            </a:r>
          </a:p>
          <a:p>
            <a:pPr lvl="1"/>
            <a:endParaRPr lang="en-US" baseline="-25000" dirty="0" smtClean="0">
              <a:solidFill>
                <a:srgbClr val="000090"/>
              </a:solidFill>
              <a:sym typeface="Wingdings"/>
            </a:endParaRPr>
          </a:p>
          <a:p>
            <a:pPr lvl="1"/>
            <a:endParaRPr lang="en-US" baseline="-25000" dirty="0" smtClean="0">
              <a:solidFill>
                <a:srgbClr val="000090"/>
              </a:solidFill>
              <a:sym typeface="Wingdings"/>
            </a:endParaRPr>
          </a:p>
          <a:p>
            <a:pPr marL="0" indent="0">
              <a:buNone/>
            </a:pPr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/>
          </a:p>
          <a:p>
            <a:r>
              <a:rPr lang="en-US" sz="2000" dirty="0" smtClean="0"/>
              <a:t>Both experiments: </a:t>
            </a:r>
            <a:r>
              <a:rPr lang="en-US" sz="2000" b="1" u="sng" dirty="0">
                <a:solidFill>
                  <a:srgbClr val="008000"/>
                </a:solidFill>
              </a:rPr>
              <a:t>c</a:t>
            </a:r>
            <a:r>
              <a:rPr lang="en-US" sz="2000" b="1" u="sng" dirty="0" smtClean="0">
                <a:solidFill>
                  <a:srgbClr val="008000"/>
                </a:solidFill>
              </a:rPr>
              <a:t>ompatible </a:t>
            </a:r>
            <a:r>
              <a:rPr lang="en-US" sz="2000" b="1" u="sng" dirty="0" smtClean="0"/>
              <a:t>with </a:t>
            </a:r>
            <a:r>
              <a:rPr lang="en-US" sz="2000" b="1" u="sng" dirty="0" smtClean="0">
                <a:solidFill>
                  <a:srgbClr val="008000"/>
                </a:solidFill>
              </a:rPr>
              <a:t>SM predictions </a:t>
            </a:r>
            <a:r>
              <a:rPr lang="en-US" sz="2000" b="1" u="sng" dirty="0"/>
              <a:t> </a:t>
            </a:r>
            <a:r>
              <a:rPr lang="en-US" sz="2000" b="1" u="sng" dirty="0" smtClean="0"/>
              <a:t>- Accuracy ~</a:t>
            </a:r>
            <a:r>
              <a:rPr lang="en-US" sz="2000" b="1" u="sng" dirty="0" smtClean="0">
                <a:solidFill>
                  <a:srgbClr val="008000"/>
                </a:solidFill>
              </a:rPr>
              <a:t>10-15%</a:t>
            </a:r>
          </a:p>
          <a:p>
            <a:pPr marL="800100" lvl="3" indent="-342900"/>
            <a:r>
              <a:rPr lang="en-US" sz="2000" b="1" dirty="0">
                <a:solidFill>
                  <a:srgbClr val="000090"/>
                </a:solidFill>
                <a:cs typeface="Symbol" charset="2"/>
              </a:rPr>
              <a:t>ATLAS:</a:t>
            </a:r>
            <a:r>
              <a:rPr lang="en-US" sz="2000" b="1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g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 =(</a:t>
            </a:r>
            <a:r>
              <a:rPr lang="en-US" sz="2000" b="1" dirty="0" smtClean="0">
                <a:solidFill>
                  <a:srgbClr val="000090"/>
                </a:solidFill>
              </a:rPr>
              <a:t>1.04 </a:t>
            </a:r>
            <a:r>
              <a:rPr lang="en-US" sz="2000" b="1" dirty="0">
                <a:solidFill>
                  <a:srgbClr val="000090"/>
                </a:solidFill>
              </a:rPr>
              <a:t>± </a:t>
            </a:r>
            <a:r>
              <a:rPr lang="en-US" sz="2000" b="1" dirty="0" smtClean="0">
                <a:solidFill>
                  <a:srgbClr val="000090"/>
                </a:solidFill>
              </a:rPr>
              <a:t>0.14</a:t>
            </a:r>
            <a:r>
              <a:rPr lang="en-US" sz="2000" b="1" dirty="0" smtClean="0"/>
              <a:t>)</a:t>
            </a:r>
            <a:r>
              <a:rPr lang="en-US" sz="2000" b="1" dirty="0" smtClean="0">
                <a:solidFill>
                  <a:srgbClr val="000090"/>
                </a:solidFill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</a:rPr>
              <a:t>at </a:t>
            </a:r>
            <a:r>
              <a:rPr lang="en-US" sz="2000" b="1" dirty="0">
                <a:solidFill>
                  <a:srgbClr val="FF0000"/>
                </a:solidFill>
              </a:rPr>
              <a:t>68% </a:t>
            </a:r>
            <a:r>
              <a:rPr lang="en-US" sz="2000" b="1" dirty="0">
                <a:solidFill>
                  <a:srgbClr val="000000"/>
                </a:solidFill>
              </a:rPr>
              <a:t>CL    -   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 </a:t>
            </a:r>
            <a:r>
              <a:rPr lang="en-US" sz="2000" b="1" dirty="0">
                <a:solidFill>
                  <a:srgbClr val="000000"/>
                </a:solidFill>
              </a:rPr>
              <a:t>= </a:t>
            </a:r>
            <a:r>
              <a:rPr lang="en-US" sz="2000" b="1" dirty="0" smtClean="0">
                <a:solidFill>
                  <a:srgbClr val="000000"/>
                </a:solidFill>
              </a:rPr>
              <a:t>(</a:t>
            </a:r>
            <a:r>
              <a:rPr lang="en-US" sz="2000" b="1" dirty="0" smtClean="0">
                <a:solidFill>
                  <a:srgbClr val="000090"/>
                </a:solidFill>
              </a:rPr>
              <a:t>1.20 </a:t>
            </a:r>
            <a:r>
              <a:rPr lang="en-US" sz="2000" b="1" dirty="0">
                <a:solidFill>
                  <a:srgbClr val="000090"/>
                </a:solidFill>
              </a:rPr>
              <a:t>± </a:t>
            </a:r>
            <a:r>
              <a:rPr lang="en-US" sz="2000" b="1" dirty="0" smtClean="0">
                <a:solidFill>
                  <a:srgbClr val="000090"/>
                </a:solidFill>
              </a:rPr>
              <a:t>0.15</a:t>
            </a:r>
            <a:r>
              <a:rPr lang="en-US" sz="2000" b="1" dirty="0" smtClean="0">
                <a:solidFill>
                  <a:srgbClr val="000000"/>
                </a:solidFill>
              </a:rPr>
              <a:t>) at </a:t>
            </a:r>
            <a:r>
              <a:rPr lang="en-US" sz="2000" b="1" dirty="0">
                <a:solidFill>
                  <a:srgbClr val="FF0000"/>
                </a:solidFill>
              </a:rPr>
              <a:t>68% </a:t>
            </a:r>
            <a:r>
              <a:rPr lang="en-US" sz="2000" b="1" dirty="0">
                <a:solidFill>
                  <a:srgbClr val="000000"/>
                </a:solidFill>
              </a:rPr>
              <a:t>CL</a:t>
            </a:r>
          </a:p>
          <a:p>
            <a:pPr marL="800100" lvl="3" indent="-342900"/>
            <a:r>
              <a:rPr lang="en-US" sz="2000" b="1" dirty="0">
                <a:solidFill>
                  <a:srgbClr val="000090"/>
                </a:solidFill>
                <a:cs typeface="Symbol" charset="2"/>
              </a:rPr>
              <a:t>CMS:</a:t>
            </a:r>
            <a:r>
              <a:rPr lang="en-US" sz="2000" b="1" dirty="0">
                <a:solidFill>
                  <a:srgbClr val="000000"/>
                </a:solidFill>
                <a:cs typeface="Symbol" charset="2"/>
              </a:rPr>
              <a:t>   </a:t>
            </a:r>
            <a:r>
              <a:rPr lang="en-US" sz="2000" b="1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g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 </a:t>
            </a:r>
            <a:r>
              <a:rPr lang="en-US" sz="2000" b="1" dirty="0">
                <a:solidFill>
                  <a:srgbClr val="000090"/>
                </a:solidFill>
              </a:rPr>
              <a:t>[</a:t>
            </a:r>
            <a:r>
              <a:rPr lang="en-US" sz="2000" b="1" dirty="0" smtClean="0">
                <a:solidFill>
                  <a:srgbClr val="000090"/>
                </a:solidFill>
              </a:rPr>
              <a:t>0.63,1.05]  </a:t>
            </a:r>
            <a:r>
              <a:rPr lang="en-US" sz="2000" b="1" dirty="0">
                <a:solidFill>
                  <a:srgbClr val="000000"/>
                </a:solidFill>
              </a:rPr>
              <a:t>at </a:t>
            </a:r>
            <a:r>
              <a:rPr lang="en-US" sz="2000" b="1" dirty="0">
                <a:solidFill>
                  <a:srgbClr val="FF0000"/>
                </a:solidFill>
              </a:rPr>
              <a:t>95% </a:t>
            </a:r>
            <a:r>
              <a:rPr lang="en-US" sz="2000" b="1" dirty="0">
                <a:solidFill>
                  <a:srgbClr val="000000"/>
                </a:solidFill>
              </a:rPr>
              <a:t>CL    </a:t>
            </a:r>
            <a:r>
              <a:rPr lang="en-US" sz="2000" b="1" dirty="0" smtClean="0">
                <a:solidFill>
                  <a:srgbClr val="000000"/>
                </a:solidFill>
              </a:rPr>
              <a:t>    -    </a:t>
            </a:r>
            <a:r>
              <a:rPr lang="en-US" sz="2000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2000" b="1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  </a:t>
            </a:r>
            <a:r>
              <a:rPr lang="en-US" sz="2000" b="1" dirty="0">
                <a:solidFill>
                  <a:srgbClr val="000090"/>
                </a:solidFill>
              </a:rPr>
              <a:t>[</a:t>
            </a:r>
            <a:r>
              <a:rPr lang="en-US" sz="2000" b="1" dirty="0" smtClean="0">
                <a:solidFill>
                  <a:srgbClr val="000090"/>
                </a:solidFill>
              </a:rPr>
              <a:t>0.59,1.30]  </a:t>
            </a:r>
            <a:r>
              <a:rPr lang="en-US" sz="2000" b="1" dirty="0" smtClean="0">
                <a:solidFill>
                  <a:srgbClr val="000000"/>
                </a:solidFill>
              </a:rPr>
              <a:t>at </a:t>
            </a:r>
            <a:r>
              <a:rPr lang="en-US" sz="2000" b="1" dirty="0">
                <a:solidFill>
                  <a:srgbClr val="FF0000"/>
                </a:solidFill>
              </a:rPr>
              <a:t>95% </a:t>
            </a:r>
            <a:r>
              <a:rPr lang="en-US" sz="2000" b="1" dirty="0">
                <a:solidFill>
                  <a:srgbClr val="000000"/>
                </a:solidFill>
              </a:rPr>
              <a:t>CL</a:t>
            </a:r>
          </a:p>
          <a:p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 descr="CMS-kgluon-kgam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5114" y="1987744"/>
            <a:ext cx="3220052" cy="3356194"/>
          </a:xfrm>
          <a:prstGeom prst="rect">
            <a:avLst/>
          </a:prstGeom>
        </p:spPr>
      </p:pic>
      <p:pic>
        <p:nvPicPr>
          <p:cNvPr id="11" name="Picture 10" descr="fig_1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53" y="2236153"/>
            <a:ext cx="4233211" cy="286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45"/>
    </mc:Choice>
    <mc:Fallback xmlns="">
      <p:transition xmlns:p14="http://schemas.microsoft.com/office/powerpoint/2010/main" spd="slow" advTm="7524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Differential Cross sections in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FFFFFF"/>
                </a:solidFill>
              </a:rPr>
              <a:t> final state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924517"/>
            <a:ext cx="5518996" cy="5460165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ATLAS: </a:t>
            </a:r>
            <a:r>
              <a:rPr lang="en-US" sz="2000" dirty="0" err="1" smtClean="0">
                <a:solidFill>
                  <a:srgbClr val="000090"/>
                </a:solidFill>
              </a:rPr>
              <a:t>fiducial</a:t>
            </a:r>
            <a:r>
              <a:rPr lang="en-US" sz="2000" dirty="0" smtClean="0">
                <a:solidFill>
                  <a:srgbClr val="000090"/>
                </a:solidFill>
              </a:rPr>
              <a:t> differential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cross-sections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/>
            <a:r>
              <a:rPr lang="en-US" sz="1800" b="1" dirty="0" smtClean="0">
                <a:solidFill>
                  <a:srgbClr val="000090"/>
                </a:solidFill>
              </a:rPr>
              <a:t>d</a:t>
            </a:r>
            <a:r>
              <a:rPr lang="en-US" sz="18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800" b="1" dirty="0" smtClean="0">
                <a:solidFill>
                  <a:srgbClr val="000090"/>
                </a:solidFill>
              </a:rPr>
              <a:t>/</a:t>
            </a:r>
            <a:r>
              <a:rPr lang="en-US" sz="1800" b="1" dirty="0" err="1" smtClean="0">
                <a:solidFill>
                  <a:srgbClr val="000090"/>
                </a:solidFill>
              </a:rPr>
              <a:t>dP</a:t>
            </a:r>
            <a:r>
              <a:rPr lang="en-US" sz="1800" b="1" baseline="-25000" dirty="0" err="1" smtClean="0">
                <a:solidFill>
                  <a:srgbClr val="000090"/>
                </a:solidFill>
              </a:rPr>
              <a:t>T</a:t>
            </a:r>
            <a:r>
              <a:rPr lang="en-US" sz="1800" b="1" baseline="-250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b="1" dirty="0" smtClean="0">
                <a:solidFill>
                  <a:srgbClr val="000090"/>
                </a:solidFill>
              </a:rPr>
              <a:t>, </a:t>
            </a:r>
            <a:r>
              <a:rPr lang="en-US" sz="1800" b="1" dirty="0" err="1" smtClean="0">
                <a:solidFill>
                  <a:srgbClr val="000090"/>
                </a:solidFill>
              </a:rPr>
              <a:t>d|</a:t>
            </a:r>
            <a:r>
              <a:rPr lang="en-US" sz="1800" b="1" i="1" dirty="0" err="1" smtClean="0">
                <a:solidFill>
                  <a:srgbClr val="000090"/>
                </a:solidFill>
              </a:rPr>
              <a:t>y</a:t>
            </a:r>
            <a:r>
              <a:rPr lang="en-US" sz="1800" b="1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b="1" dirty="0" smtClean="0">
                <a:solidFill>
                  <a:srgbClr val="000090"/>
                </a:solidFill>
              </a:rPr>
              <a:t>|, </a:t>
            </a:r>
            <a:r>
              <a:rPr lang="en-US" sz="1800" b="1" dirty="0" err="1" smtClean="0">
                <a:solidFill>
                  <a:srgbClr val="000090"/>
                </a:solidFill>
              </a:rPr>
              <a:t>d|cos</a:t>
            </a:r>
            <a:r>
              <a:rPr lang="en-US" sz="1800" b="1" dirty="0" smtClean="0">
                <a:solidFill>
                  <a:srgbClr val="000090"/>
                </a:solidFill>
              </a:rPr>
              <a:t>(</a:t>
            </a:r>
            <a:r>
              <a:rPr lang="en-US" sz="18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q</a:t>
            </a:r>
            <a:r>
              <a:rPr lang="en-US" sz="1800" b="1" baseline="30000" dirty="0" smtClean="0">
                <a:solidFill>
                  <a:srgbClr val="000090"/>
                </a:solidFill>
              </a:rPr>
              <a:t>*</a:t>
            </a:r>
            <a:r>
              <a:rPr lang="en-US" sz="1800" b="1" dirty="0" smtClean="0">
                <a:solidFill>
                  <a:srgbClr val="000090"/>
                </a:solidFill>
              </a:rPr>
              <a:t>)|, </a:t>
            </a:r>
            <a:r>
              <a:rPr lang="en-US" sz="1800" b="1" dirty="0" err="1" smtClean="0">
                <a:solidFill>
                  <a:srgbClr val="000090"/>
                </a:solidFill>
              </a:rPr>
              <a:t>dN</a:t>
            </a:r>
            <a:r>
              <a:rPr lang="en-US" sz="1800" b="1" baseline="-25000" dirty="0" err="1" smtClean="0">
                <a:solidFill>
                  <a:srgbClr val="000090"/>
                </a:solidFill>
              </a:rPr>
              <a:t>jets</a:t>
            </a:r>
            <a:r>
              <a:rPr lang="en-US" sz="1800" b="1" dirty="0" smtClean="0">
                <a:solidFill>
                  <a:srgbClr val="000090"/>
                </a:solidFill>
              </a:rPr>
              <a:t>, </a:t>
            </a:r>
            <a:r>
              <a:rPr lang="en-US" sz="1800" b="1" dirty="0" err="1" smtClean="0">
                <a:solidFill>
                  <a:srgbClr val="000090"/>
                </a:solidFill>
              </a:rPr>
              <a:t>d</a:t>
            </a:r>
            <a:r>
              <a:rPr lang="en-US" sz="18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</a:t>
            </a:r>
            <a:r>
              <a:rPr lang="en-US" sz="1800" b="1" baseline="-25000" dirty="0" err="1" smtClean="0">
                <a:solidFill>
                  <a:srgbClr val="000090"/>
                </a:solidFill>
              </a:rPr>
              <a:t>JJ</a:t>
            </a:r>
            <a:r>
              <a:rPr lang="en-US" sz="1800" b="1" dirty="0" smtClean="0">
                <a:solidFill>
                  <a:srgbClr val="000090"/>
                </a:solidFill>
              </a:rPr>
              <a:t>, ... </a:t>
            </a:r>
          </a:p>
          <a:p>
            <a:pPr lvl="1"/>
            <a:r>
              <a:rPr lang="en-US" sz="1800" dirty="0" smtClean="0"/>
              <a:t>Unfolded to </a:t>
            </a:r>
            <a:r>
              <a:rPr lang="en-US" sz="1800" dirty="0" smtClean="0">
                <a:solidFill>
                  <a:srgbClr val="000090"/>
                </a:solidFill>
              </a:rPr>
              <a:t>particle level</a:t>
            </a:r>
            <a:r>
              <a:rPr lang="en-US" sz="1800" dirty="0" smtClean="0"/>
              <a:t> </a:t>
            </a:r>
            <a:endParaRPr lang="en-US" sz="1800" dirty="0" smtClean="0">
              <a:solidFill>
                <a:srgbClr val="000090"/>
              </a:solidFill>
            </a:endParaRPr>
          </a:p>
          <a:p>
            <a:pPr lvl="1"/>
            <a:r>
              <a:rPr lang="en-US" sz="1800" dirty="0" smtClean="0"/>
              <a:t>Sensitive to: </a:t>
            </a:r>
            <a:r>
              <a:rPr lang="en-US" sz="1800" dirty="0" smtClean="0">
                <a:solidFill>
                  <a:srgbClr val="000090"/>
                </a:solidFill>
              </a:rPr>
              <a:t>PDF, QCD, production mechanism, spin</a:t>
            </a:r>
            <a:r>
              <a:rPr lang="en-US" sz="1800" dirty="0" smtClean="0"/>
              <a:t>, </a:t>
            </a:r>
            <a:r>
              <a:rPr lang="en-US" sz="1800" dirty="0" err="1" smtClean="0">
                <a:solidFill>
                  <a:srgbClr val="000090"/>
                </a:solidFill>
              </a:rPr>
              <a:t>Lagrangian</a:t>
            </a:r>
            <a:r>
              <a:rPr lang="en-US" sz="1800" dirty="0" smtClean="0">
                <a:solidFill>
                  <a:srgbClr val="000090"/>
                </a:solidFill>
              </a:rPr>
              <a:t> tensor structure</a:t>
            </a:r>
            <a:r>
              <a:rPr lang="en-US" sz="1800" dirty="0" smtClean="0"/>
              <a:t>, ...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000090"/>
              </a:solidFill>
            </a:endParaRPr>
          </a:p>
          <a:p>
            <a:pPr marL="0" lvl="1" indent="0" algn="ctr">
              <a:buNone/>
            </a:pPr>
            <a:r>
              <a:rPr lang="en-US" sz="1800" b="1" u="sng" dirty="0">
                <a:solidFill>
                  <a:srgbClr val="000090"/>
                </a:solidFill>
              </a:rPr>
              <a:t>Data</a:t>
            </a:r>
            <a:r>
              <a:rPr lang="en-US" sz="1800" b="1" u="sng" dirty="0"/>
              <a:t> in </a:t>
            </a:r>
            <a:r>
              <a:rPr lang="en-US" sz="1800" b="1" u="sng" dirty="0">
                <a:solidFill>
                  <a:srgbClr val="008000"/>
                </a:solidFill>
              </a:rPr>
              <a:t>agreement</a:t>
            </a:r>
            <a:r>
              <a:rPr lang="en-US" sz="1800" b="1" u="sng" dirty="0"/>
              <a:t> with </a:t>
            </a:r>
            <a:r>
              <a:rPr lang="en-US" sz="1800" b="1" u="sng" dirty="0" smtClean="0"/>
              <a:t>tested </a:t>
            </a:r>
            <a:r>
              <a:rPr lang="en-US" sz="1800" b="1" u="sng" dirty="0" smtClean="0">
                <a:solidFill>
                  <a:srgbClr val="000090"/>
                </a:solidFill>
              </a:rPr>
              <a:t>predictions</a:t>
            </a:r>
            <a:r>
              <a:rPr lang="en-US" sz="1800" b="1" u="sng" dirty="0" smtClean="0"/>
              <a:t> </a:t>
            </a:r>
            <a:r>
              <a:rPr lang="en-US" sz="1800" b="1" u="sng" dirty="0"/>
              <a:t>(</a:t>
            </a:r>
            <a:r>
              <a:rPr lang="en-US" sz="1800" b="1" u="sng" dirty="0" err="1">
                <a:solidFill>
                  <a:srgbClr val="000090"/>
                </a:solidFill>
              </a:rPr>
              <a:t>Powheg</a:t>
            </a:r>
            <a:r>
              <a:rPr lang="en-US" sz="1800" b="1" u="sng" dirty="0">
                <a:solidFill>
                  <a:srgbClr val="000090"/>
                </a:solidFill>
              </a:rPr>
              <a:t>, MINLO, Hres1.0</a:t>
            </a:r>
            <a:r>
              <a:rPr lang="en-US" sz="1800" b="1" u="sng" dirty="0"/>
              <a:t>) within </a:t>
            </a:r>
            <a:r>
              <a:rPr lang="en-US" sz="1800" b="1" u="sng" dirty="0">
                <a:solidFill>
                  <a:srgbClr val="000090"/>
                </a:solidFill>
              </a:rPr>
              <a:t>current experimental </a:t>
            </a:r>
            <a:r>
              <a:rPr lang="en-US" sz="1800" b="1" u="sng" dirty="0" smtClean="0">
                <a:solidFill>
                  <a:srgbClr val="000090"/>
                </a:solidFill>
              </a:rPr>
              <a:t>accuracy</a:t>
            </a:r>
            <a:endParaRPr lang="en-US" sz="1800" b="1" u="sng" dirty="0">
              <a:solidFill>
                <a:srgbClr val="000090"/>
              </a:solidFill>
            </a:endParaRPr>
          </a:p>
          <a:p>
            <a:endParaRPr lang="en-US" sz="1800" dirty="0" smtClean="0">
              <a:solidFill>
                <a:srgbClr val="000090"/>
              </a:solidFill>
            </a:endParaRPr>
          </a:p>
          <a:p>
            <a:endParaRPr lang="en-US" sz="1800" dirty="0">
              <a:solidFill>
                <a:srgbClr val="000090"/>
              </a:solidFill>
            </a:endParaRPr>
          </a:p>
          <a:p>
            <a:endParaRPr lang="en-US" sz="1800" dirty="0" smtClean="0">
              <a:solidFill>
                <a:srgbClr val="000090"/>
              </a:solidFill>
            </a:endParaRPr>
          </a:p>
          <a:p>
            <a:endParaRPr lang="en-US" sz="1800" dirty="0">
              <a:solidFill>
                <a:srgbClr val="000090"/>
              </a:solidFill>
            </a:endParaRPr>
          </a:p>
          <a:p>
            <a:endParaRPr lang="en-US" sz="1800" dirty="0">
              <a:solidFill>
                <a:srgbClr val="000090"/>
              </a:solidFill>
            </a:endParaRPr>
          </a:p>
          <a:p>
            <a:pPr marL="0" lvl="1" indent="0">
              <a:buNone/>
            </a:pPr>
            <a:endParaRPr lang="en-US" sz="1800" dirty="0" smtClean="0"/>
          </a:p>
          <a:p>
            <a:pPr marL="457200" lvl="1" indent="0">
              <a:buNone/>
            </a:pPr>
            <a:endParaRPr lang="en-US" sz="1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Screen Shot 2013-07-16 at 9.53.56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r="17000" b="31755"/>
          <a:stretch/>
        </p:blipFill>
        <p:spPr>
          <a:xfrm>
            <a:off x="248988" y="3760693"/>
            <a:ext cx="5217263" cy="12925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8569" y="3109429"/>
            <a:ext cx="495068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  <a:cs typeface="Symbol" charset="2"/>
              </a:rPr>
              <a:t>Probabilities</a:t>
            </a:r>
            <a:r>
              <a:rPr lang="en-US" dirty="0" smtClean="0">
                <a:cs typeface="Symbol" charset="2"/>
              </a:rPr>
              <a:t> of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c</a:t>
            </a:r>
            <a:r>
              <a:rPr lang="en-US" baseline="30000" dirty="0" smtClean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 compatibility tests </a:t>
            </a:r>
            <a:r>
              <a:rPr lang="en-US" dirty="0" smtClean="0"/>
              <a:t>for </a:t>
            </a: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Data </a:t>
            </a:r>
            <a:r>
              <a:rPr lang="en-US" dirty="0" err="1" smtClean="0"/>
              <a:t>vs</a:t>
            </a:r>
            <a:r>
              <a:rPr lang="en-US" dirty="0" smtClean="0">
                <a:solidFill>
                  <a:srgbClr val="000090"/>
                </a:solidFill>
              </a:rPr>
              <a:t> Predictions </a:t>
            </a:r>
            <a:r>
              <a:rPr lang="en-US" dirty="0" smtClean="0"/>
              <a:t>for different </a:t>
            </a:r>
            <a:r>
              <a:rPr lang="en-US" dirty="0" smtClean="0">
                <a:solidFill>
                  <a:srgbClr val="000090"/>
                </a:solidFill>
              </a:rPr>
              <a:t>observables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8" name="Picture 7" descr="fig4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2010" y="811604"/>
            <a:ext cx="2914336" cy="2924652"/>
          </a:xfrm>
          <a:prstGeom prst="rect">
            <a:avLst/>
          </a:prstGeom>
        </p:spPr>
      </p:pic>
      <p:pic>
        <p:nvPicPr>
          <p:cNvPr id="10" name="Picture 9" descr="fig4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3007" y="3750703"/>
            <a:ext cx="2857706" cy="286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76"/>
    </mc:Choice>
    <mc:Fallback xmlns="">
      <p:transition xmlns:p14="http://schemas.microsoft.com/office/powerpoint/2010/main" spd="slow" advTm="1152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Couplings roadmap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6031" y="1751794"/>
            <a:ext cx="8001404" cy="46045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Test </a:t>
            </a:r>
            <a:r>
              <a:rPr lang="en-US" dirty="0" smtClean="0">
                <a:solidFill>
                  <a:srgbClr val="000090"/>
                </a:solidFill>
              </a:rPr>
              <a:t>Higgs boson couplings </a:t>
            </a:r>
            <a:r>
              <a:rPr lang="en-US" dirty="0" smtClean="0"/>
              <a:t>depending on available </a:t>
            </a:r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Total </a:t>
            </a:r>
            <a:r>
              <a:rPr lang="en-US" dirty="0" smtClean="0">
                <a:solidFill>
                  <a:srgbClr val="000090"/>
                </a:solidFill>
              </a:rPr>
              <a:t>signal yield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latin typeface="Symbol" charset="2"/>
                <a:cs typeface="Symbol" charset="2"/>
              </a:rPr>
              <a:t>: </a:t>
            </a:r>
            <a:r>
              <a:rPr lang="en-US" dirty="0" smtClean="0">
                <a:cs typeface="Symbol" charset="2"/>
              </a:rPr>
              <a:t>tested at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20% (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tested at </a:t>
            </a:r>
            <a:r>
              <a:rPr lang="en-US" dirty="0" smtClean="0">
                <a:solidFill>
                  <a:srgbClr val="000090"/>
                </a:solidFill>
                <a:cs typeface="Symbol" charset="2"/>
              </a:rPr>
              <a:t>10%) </a:t>
            </a:r>
          </a:p>
          <a:p>
            <a:pPr lvl="1"/>
            <a:r>
              <a:rPr lang="en-US" dirty="0" smtClean="0"/>
              <a:t>Couplings to </a:t>
            </a:r>
            <a:r>
              <a:rPr lang="en-US" dirty="0" smtClean="0">
                <a:solidFill>
                  <a:srgbClr val="FF0000"/>
                </a:solidFill>
              </a:rPr>
              <a:t>Fermions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90"/>
                </a:solidFill>
              </a:rPr>
              <a:t>Vector Bosons 20-30%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Loop </a:t>
            </a:r>
            <a:r>
              <a:rPr lang="en-US" dirty="0"/>
              <a:t>couplings tested at </a:t>
            </a:r>
            <a:r>
              <a:rPr lang="en-US" dirty="0" smtClean="0">
                <a:solidFill>
                  <a:srgbClr val="000090"/>
                </a:solidFill>
              </a:rPr>
              <a:t>40%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*</a:t>
            </a:r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ustodial symmetry </a:t>
            </a:r>
            <a:r>
              <a:rPr lang="en-US" dirty="0" smtClean="0">
                <a:solidFill>
                  <a:srgbClr val="000090"/>
                </a:solidFill>
              </a:rPr>
              <a:t>W/Z Couplings</a:t>
            </a:r>
            <a:r>
              <a:rPr lang="en-US" dirty="0" smtClean="0">
                <a:solidFill>
                  <a:srgbClr val="262626"/>
                </a:solidFill>
              </a:rPr>
              <a:t> tested at </a:t>
            </a:r>
            <a:r>
              <a:rPr lang="en-US" dirty="0" smtClean="0">
                <a:solidFill>
                  <a:srgbClr val="000090"/>
                </a:solidFill>
              </a:rPr>
              <a:t>30%</a:t>
            </a:r>
          </a:p>
          <a:p>
            <a:pPr lvl="1"/>
            <a:r>
              <a:rPr lang="en-US" dirty="0" smtClean="0"/>
              <a:t>Test </a:t>
            </a:r>
            <a:r>
              <a:rPr lang="en-US" dirty="0" smtClean="0">
                <a:solidFill>
                  <a:srgbClr val="000090"/>
                </a:solidFill>
              </a:rPr>
              <a:t>Down </a:t>
            </a:r>
            <a:r>
              <a:rPr lang="en-US" dirty="0" err="1" smtClean="0"/>
              <a:t>vs</a:t>
            </a:r>
            <a:r>
              <a:rPr lang="en-US" dirty="0" smtClean="0">
                <a:solidFill>
                  <a:srgbClr val="000090"/>
                </a:solidFill>
              </a:rPr>
              <a:t> Up </a:t>
            </a:r>
            <a:r>
              <a:rPr lang="en-US" dirty="0" smtClean="0"/>
              <a:t>fermion couplings</a:t>
            </a:r>
          </a:p>
          <a:p>
            <a:pPr lvl="1"/>
            <a:r>
              <a:rPr lang="en-US" dirty="0" smtClean="0"/>
              <a:t>Test </a:t>
            </a:r>
            <a:r>
              <a:rPr lang="en-US" dirty="0" smtClean="0">
                <a:solidFill>
                  <a:srgbClr val="000090"/>
                </a:solidFill>
              </a:rPr>
              <a:t>Lepton </a:t>
            </a:r>
            <a:r>
              <a:rPr lang="en-US" dirty="0" err="1" smtClean="0">
                <a:solidFill>
                  <a:srgbClr val="404040"/>
                </a:solidFill>
              </a:rPr>
              <a:t>vs</a:t>
            </a:r>
            <a:r>
              <a:rPr lang="en-US" dirty="0" smtClean="0">
                <a:solidFill>
                  <a:srgbClr val="000090"/>
                </a:solidFill>
              </a:rPr>
              <a:t> Quark </a:t>
            </a:r>
            <a:r>
              <a:rPr lang="en-US" dirty="0" smtClean="0"/>
              <a:t>fermion couplings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Top</a:t>
            </a:r>
            <a:r>
              <a:rPr lang="en-US" dirty="0" smtClean="0"/>
              <a:t> Yukawa direct measurement </a:t>
            </a:r>
            <a:r>
              <a:rPr lang="en-US" dirty="0" err="1" smtClean="0">
                <a:solidFill>
                  <a:srgbClr val="FF0000"/>
                </a:solidFill>
              </a:rPr>
              <a:t>ttH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</a:rPr>
              <a:t>t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pPr lvl="1"/>
            <a:r>
              <a:rPr lang="en-US" dirty="0" smtClean="0"/>
              <a:t>Test </a:t>
            </a:r>
            <a:r>
              <a:rPr lang="en-US" dirty="0" smtClean="0">
                <a:solidFill>
                  <a:srgbClr val="FF0000"/>
                </a:solidFill>
              </a:rPr>
              <a:t>second generation </a:t>
            </a:r>
            <a:r>
              <a:rPr lang="en-US" dirty="0" smtClean="0"/>
              <a:t>fermion couplings: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Higgs self-couplings </a:t>
            </a:r>
            <a:r>
              <a:rPr lang="en-US" dirty="0" smtClean="0"/>
              <a:t>couplings HHH: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</a:rPr>
              <a:t>H</a:t>
            </a:r>
            <a:endParaRPr lang="en-US" baseline="-25000" dirty="0" smtClean="0">
              <a:solidFill>
                <a:srgbClr val="00009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23</a:t>
            </a:fld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212374" y="2263532"/>
            <a:ext cx="0" cy="39100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392442" y="2595450"/>
            <a:ext cx="146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7+8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r>
              <a:rPr lang="en-US" sz="2000" dirty="0" smtClean="0">
                <a:solidFill>
                  <a:srgbClr val="FF0000"/>
                </a:solidFill>
              </a:rPr>
              <a:t> 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~ 30 fb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0091" y="2195340"/>
            <a:ext cx="101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</a:rPr>
              <a:t>Today</a:t>
            </a:r>
            <a:endParaRPr lang="en-US" sz="2000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92442" y="4777093"/>
            <a:ext cx="1204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</a:rPr>
              <a:t>LHC Upgrade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9592" y="5479678"/>
            <a:ext cx="1637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14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TeV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~ 3000 fb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endParaRPr lang="en-US" sz="20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5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 Luminosity LHC:  The timeline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Screen shot 2012-11-02 at 11.42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5" y="1718034"/>
            <a:ext cx="6883650" cy="4255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2710" y="5309032"/>
            <a:ext cx="2232219" cy="7489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 HL-LHC: 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3000 fb</a:t>
            </a:r>
            <a:r>
              <a:rPr lang="en-US" sz="1600" baseline="30000" dirty="0" smtClean="0">
                <a:solidFill>
                  <a:srgbClr val="FF0000"/>
                </a:solidFill>
              </a:rPr>
              <a:t>-1   </a:t>
            </a:r>
            <a:r>
              <a:rPr lang="en-US" sz="1600" dirty="0" smtClean="0">
                <a:solidFill>
                  <a:srgbClr val="FF0000"/>
                </a:solidFill>
              </a:rPr>
              <a:t>at 14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 smtClean="0">
              <a:solidFill>
                <a:srgbClr val="FF0000"/>
              </a:solidFill>
            </a:endParaRPr>
          </a:p>
          <a:p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78552" y="2316093"/>
            <a:ext cx="105680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✔ </a:t>
            </a:r>
            <a:r>
              <a:rPr lang="en-US" sz="1600" dirty="0" smtClean="0">
                <a:solidFill>
                  <a:srgbClr val="008000"/>
                </a:solidFill>
                <a:ea typeface="Zapf Dingbats"/>
                <a:cs typeface="Zapf Dingbats"/>
                <a:sym typeface="Zapf Dingbats"/>
              </a:rPr>
              <a:t>Done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88553" y="4466509"/>
            <a:ext cx="1756922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Approved</a:t>
            </a:r>
          </a:p>
          <a:p>
            <a:r>
              <a:rPr lang="en-US" sz="1600" dirty="0" smtClean="0">
                <a:solidFill>
                  <a:srgbClr val="008000"/>
                </a:solidFill>
              </a:rPr>
              <a:t>300 fb</a:t>
            </a:r>
            <a:r>
              <a:rPr lang="en-US" sz="1600" baseline="30000" dirty="0" smtClean="0">
                <a:solidFill>
                  <a:srgbClr val="008000"/>
                </a:solidFill>
              </a:rPr>
              <a:t>-1 </a:t>
            </a:r>
            <a:r>
              <a:rPr lang="en-US" sz="1600" dirty="0" smtClean="0">
                <a:solidFill>
                  <a:srgbClr val="008000"/>
                </a:solidFill>
              </a:rPr>
              <a:t>at 14 </a:t>
            </a:r>
            <a:r>
              <a:rPr lang="en-US" sz="1600" dirty="0" err="1" smtClean="0">
                <a:solidFill>
                  <a:srgbClr val="008000"/>
                </a:solidFill>
              </a:rPr>
              <a:t>TeV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956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10" y="244158"/>
            <a:ext cx="8372593" cy="1339850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High Luminosity LHC: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the detectors upgrades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1" y="1762743"/>
            <a:ext cx="8610599" cy="460884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Both detectors</a:t>
            </a:r>
            <a:r>
              <a:rPr lang="en-US" dirty="0" smtClean="0"/>
              <a:t> are planning </a:t>
            </a:r>
            <a:r>
              <a:rPr lang="en-US" b="1" dirty="0" smtClean="0">
                <a:solidFill>
                  <a:srgbClr val="000090"/>
                </a:solidFill>
              </a:rPr>
              <a:t>important upgrades </a:t>
            </a:r>
            <a:r>
              <a:rPr lang="en-US" dirty="0" smtClean="0"/>
              <a:t>to stand the </a:t>
            </a:r>
            <a:r>
              <a:rPr lang="en-US" dirty="0" smtClean="0">
                <a:solidFill>
                  <a:srgbClr val="FF0000"/>
                </a:solidFill>
              </a:rPr>
              <a:t>harsher running conditions</a:t>
            </a:r>
            <a:r>
              <a:rPr lang="en-US" dirty="0" smtClean="0"/>
              <a:t> at </a:t>
            </a:r>
            <a:r>
              <a:rPr lang="en-US" dirty="0" smtClean="0">
                <a:solidFill>
                  <a:srgbClr val="000090"/>
                </a:solidFill>
              </a:rPr>
              <a:t>HL-LHC: </a:t>
            </a:r>
            <a:r>
              <a:rPr lang="en-US" dirty="0" smtClean="0"/>
              <a:t>pile-up, rates, radiation damage</a:t>
            </a:r>
          </a:p>
          <a:p>
            <a:pPr lvl="1"/>
            <a:r>
              <a:rPr lang="en-US" dirty="0" smtClean="0"/>
              <a:t>Pile-up</a:t>
            </a:r>
            <a:r>
              <a:rPr lang="en-US" dirty="0"/>
              <a:t> </a:t>
            </a:r>
            <a:r>
              <a:rPr lang="en-US" dirty="0" smtClean="0"/>
              <a:t>~ </a:t>
            </a:r>
            <a:r>
              <a:rPr lang="en-US" dirty="0" smtClean="0">
                <a:solidFill>
                  <a:srgbClr val="FF0000"/>
                </a:solidFill>
              </a:rPr>
              <a:t>4-5 times more pile-up </a:t>
            </a:r>
            <a:r>
              <a:rPr lang="en-US" dirty="0" smtClean="0"/>
              <a:t>then </a:t>
            </a:r>
            <a:r>
              <a:rPr lang="en-US" dirty="0" smtClean="0">
                <a:solidFill>
                  <a:srgbClr val="000090"/>
                </a:solidFill>
              </a:rPr>
              <a:t>today</a:t>
            </a:r>
          </a:p>
          <a:p>
            <a:r>
              <a:rPr lang="en-US" dirty="0" smtClean="0"/>
              <a:t>Plan: keep detector performance for </a:t>
            </a:r>
            <a:r>
              <a:rPr lang="en-US" dirty="0" smtClean="0">
                <a:solidFill>
                  <a:srgbClr val="000090"/>
                </a:solidFill>
              </a:rPr>
              <a:t>main physics objects</a:t>
            </a:r>
            <a:r>
              <a:rPr lang="en-US" dirty="0" smtClean="0"/>
              <a:t> at the </a:t>
            </a:r>
            <a:r>
              <a:rPr lang="en-US" dirty="0" smtClean="0">
                <a:solidFill>
                  <a:srgbClr val="000090"/>
                </a:solidFill>
              </a:rPr>
              <a:t>same level </a:t>
            </a:r>
            <a:r>
              <a:rPr lang="en-US" dirty="0" smtClean="0"/>
              <a:t>as we have today</a:t>
            </a:r>
          </a:p>
          <a:p>
            <a:pPr lvl="1"/>
            <a:r>
              <a:rPr lang="en-US" dirty="0" smtClean="0"/>
              <a:t>Improved trigger system</a:t>
            </a:r>
          </a:p>
          <a:p>
            <a:pPr lvl="1"/>
            <a:r>
              <a:rPr lang="en-US" dirty="0" smtClean="0"/>
              <a:t>New tracking systems</a:t>
            </a:r>
          </a:p>
          <a:p>
            <a:pPr lvl="1"/>
            <a:r>
              <a:rPr lang="en-US" dirty="0" smtClean="0"/>
              <a:t>Improved forward detectors</a:t>
            </a:r>
          </a:p>
          <a:p>
            <a:pPr lvl="1"/>
            <a:r>
              <a:rPr lang="en-US" dirty="0" smtClean="0"/>
              <a:t>….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CRUCIAL</a:t>
            </a:r>
            <a:r>
              <a:rPr lang="en-US" dirty="0" smtClean="0"/>
              <a:t> to profit of L increase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63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KG_crosssections2012H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454983"/>
            <a:ext cx="3474324" cy="49166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300" y="6138131"/>
            <a:ext cx="3571559" cy="291034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>
                <a:solidFill>
                  <a:srgbClr val="000090"/>
                </a:solidFill>
              </a:rPr>
              <a:t> 8 </a:t>
            </a:r>
            <a:r>
              <a:rPr lang="en-US" sz="1200" dirty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200" dirty="0">
                <a:solidFill>
                  <a:srgbClr val="000090"/>
                </a:solidFill>
              </a:rPr>
              <a:t> </a:t>
            </a:r>
            <a:r>
              <a:rPr lang="en-US" sz="1200" dirty="0" smtClean="0">
                <a:solidFill>
                  <a:srgbClr val="000090"/>
                </a:solidFill>
              </a:rPr>
              <a:t>33 </a:t>
            </a:r>
            <a:r>
              <a:rPr lang="en-US" sz="1200" dirty="0" err="1">
                <a:solidFill>
                  <a:srgbClr val="000090"/>
                </a:solidFill>
              </a:rPr>
              <a:t>TeV</a:t>
            </a:r>
            <a:r>
              <a:rPr lang="en-US" sz="1200" dirty="0">
                <a:solidFill>
                  <a:srgbClr val="000090"/>
                </a:solidFill>
              </a:rPr>
              <a:t>: </a:t>
            </a:r>
            <a:r>
              <a:rPr lang="en-US" sz="1200" dirty="0" err="1" smtClean="0">
                <a:solidFill>
                  <a:srgbClr val="008000"/>
                </a:solidFill>
              </a:rPr>
              <a:t>ggH</a:t>
            </a:r>
            <a:r>
              <a:rPr lang="en-US" sz="1200" dirty="0" smtClean="0"/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x9.2   </a:t>
            </a:r>
            <a:r>
              <a:rPr lang="en-US" sz="1200" dirty="0" smtClean="0">
                <a:solidFill>
                  <a:srgbClr val="000090"/>
                </a:solidFill>
                <a:sym typeface="Wingdings"/>
              </a:rPr>
              <a:t>14 </a:t>
            </a:r>
            <a:r>
              <a:rPr lang="en-US" sz="1200" dirty="0" smtClean="0">
                <a:solidFill>
                  <a:srgbClr val="000090"/>
                </a:solidFill>
              </a:rPr>
              <a:t> </a:t>
            </a:r>
            <a:r>
              <a:rPr lang="en-US" sz="1200" dirty="0">
                <a:solidFill>
                  <a:srgbClr val="000090"/>
                </a:solidFill>
              </a:rPr>
              <a:t>33 </a:t>
            </a:r>
            <a:r>
              <a:rPr lang="en-US" sz="1200" dirty="0" err="1">
                <a:solidFill>
                  <a:srgbClr val="000090"/>
                </a:solidFill>
              </a:rPr>
              <a:t>TeV</a:t>
            </a:r>
            <a:r>
              <a:rPr lang="en-US" sz="1200" dirty="0">
                <a:solidFill>
                  <a:srgbClr val="000090"/>
                </a:solidFill>
              </a:rPr>
              <a:t>: </a:t>
            </a:r>
            <a:r>
              <a:rPr lang="en-US" sz="1200" dirty="0" err="1" smtClean="0">
                <a:solidFill>
                  <a:srgbClr val="008000"/>
                </a:solidFill>
              </a:rPr>
              <a:t>ggH</a:t>
            </a:r>
            <a:r>
              <a:rPr lang="en-US" sz="1200" dirty="0" smtClean="0">
                <a:solidFill>
                  <a:srgbClr val="008000"/>
                </a:solidFill>
                <a:sym typeface="Wingdings"/>
              </a:rPr>
              <a:t> HH</a:t>
            </a:r>
            <a:r>
              <a:rPr lang="en-US" sz="1200" dirty="0" smtClean="0">
                <a:solidFill>
                  <a:srgbClr val="008000"/>
                </a:solidFill>
              </a:rPr>
              <a:t> </a:t>
            </a:r>
            <a:r>
              <a:rPr lang="en-US" sz="1200" dirty="0" smtClean="0">
                <a:solidFill>
                  <a:srgbClr val="FF0000"/>
                </a:solidFill>
              </a:rPr>
              <a:t>x6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913" y="244158"/>
            <a:ext cx="7998318" cy="1339850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Signal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 and Yields: HL/HE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91485"/>
              </p:ext>
            </p:extLst>
          </p:nvPr>
        </p:nvGraphicFramePr>
        <p:xfrm>
          <a:off x="3793607" y="1775373"/>
          <a:ext cx="5043193" cy="3613133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747992"/>
                <a:gridCol w="1703933"/>
                <a:gridCol w="1591268"/>
              </a:tblGrid>
              <a:tr h="63229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Process</a:t>
                      </a:r>
                      <a:endParaRPr lang="en-US" sz="1600" dirty="0"/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3000 fb</a:t>
                      </a:r>
                      <a:r>
                        <a:rPr lang="en-US" sz="1600" baseline="30000" dirty="0" smtClean="0">
                          <a:solidFill>
                            <a:srgbClr val="FFFF00"/>
                          </a:solidFill>
                        </a:rPr>
                        <a:t>-1 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14 </a:t>
                      </a:r>
                      <a:r>
                        <a:rPr lang="en-US" sz="1600" baseline="0" dirty="0" err="1" smtClean="0">
                          <a:solidFill>
                            <a:srgbClr val="FFFF00"/>
                          </a:solidFill>
                        </a:rPr>
                        <a:t>TeV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300 fb</a:t>
                      </a:r>
                      <a:r>
                        <a:rPr lang="en-US" sz="1600" baseline="30000" dirty="0" smtClean="0">
                          <a:solidFill>
                            <a:srgbClr val="FFFF00"/>
                          </a:solidFill>
                        </a:rPr>
                        <a:t>-1 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33 </a:t>
                      </a:r>
                      <a:r>
                        <a:rPr lang="en-US" sz="1600" baseline="0" dirty="0" err="1" smtClean="0">
                          <a:solidFill>
                            <a:srgbClr val="FFFF00"/>
                          </a:solidFill>
                        </a:rPr>
                        <a:t>TeV</a:t>
                      </a:r>
                      <a:endParaRPr lang="en-US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41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rgbClr val="000090"/>
                          </a:solidFill>
                        </a:rPr>
                        <a:t>ggH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sz="1600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sz="1600" dirty="0" smtClean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350k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123k</a:t>
                      </a:r>
                      <a:endParaRPr lang="en-US" sz="1600" dirty="0"/>
                    </a:p>
                  </a:txBody>
                  <a:tcPr anchor="ctr"/>
                </a:tc>
              </a:tr>
              <a:tr h="54197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0090"/>
                          </a:solidFill>
                        </a:rPr>
                        <a:t>ggH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4</a:t>
                      </a:r>
                      <a:r>
                        <a:rPr lang="en-US" sz="1600" dirty="0" smtClean="0">
                          <a:solidFill>
                            <a:srgbClr val="000090"/>
                          </a:solidFill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endParaRPr lang="en-US" sz="1600" dirty="0">
                        <a:solidFill>
                          <a:srgbClr val="000090"/>
                        </a:solidFill>
                        <a:latin typeface="Brush Script MT Italic"/>
                        <a:cs typeface="Brush Script MT Italic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19k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6.7k</a:t>
                      </a:r>
                      <a:endParaRPr lang="en-US" sz="1600" dirty="0"/>
                    </a:p>
                  </a:txBody>
                  <a:tcPr anchor="ctr"/>
                </a:tc>
              </a:tr>
              <a:tr h="5419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ttH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42k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30k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5419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ttH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  <a:sym typeface="Wingdings"/>
                        </a:rPr>
                        <a:t>4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/mm</a:t>
                      </a:r>
                      <a:endParaRPr lang="en-US" sz="1600" b="1" dirty="0" smtClean="0">
                        <a:solidFill>
                          <a:srgbClr val="00009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0.2k/0.4k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0.16k/0.3k</a:t>
                      </a:r>
                      <a:endParaRPr lang="en-US" sz="1600" b="1" dirty="0"/>
                    </a:p>
                  </a:txBody>
                  <a:tcPr anchor="ctr"/>
                </a:tc>
              </a:tr>
              <a:tr h="8129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ggH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</a:rPr>
                        <a:t>HH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  <a:sym typeface="Wingdings"/>
                        </a:rPr>
                        <a:t>bb</a:t>
                      </a:r>
                      <a:r>
                        <a:rPr lang="en-US" sz="1600" b="1" dirty="0" err="1" smtClean="0">
                          <a:solidFill>
                            <a:srgbClr val="000090"/>
                          </a:solidFill>
                          <a:latin typeface="Symbol" charset="2"/>
                          <a:cs typeface="Symbol" charset="2"/>
                          <a:sym typeface="Wingdings"/>
                        </a:rPr>
                        <a:t>gg</a:t>
                      </a:r>
                      <a:endParaRPr lang="en-US" sz="1600" b="1" dirty="0" smtClean="0">
                        <a:solidFill>
                          <a:srgbClr val="000090"/>
                        </a:solidFill>
                      </a:endParaRP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270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160</a:t>
                      </a:r>
                      <a:endParaRPr lang="en-US" sz="1600" b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891559" y="5501160"/>
            <a:ext cx="4870815" cy="83099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</a:rPr>
              <a:t>LHC upgrades </a:t>
            </a:r>
            <a:r>
              <a:rPr lang="en-US" sz="1600" dirty="0" smtClean="0"/>
              <a:t>give access to </a:t>
            </a:r>
            <a:r>
              <a:rPr lang="en-US" sz="1600" u="sng" dirty="0" smtClean="0">
                <a:solidFill>
                  <a:srgbClr val="000090"/>
                </a:solidFill>
              </a:rPr>
              <a:t>rare decays</a:t>
            </a:r>
          </a:p>
          <a:p>
            <a:pPr algn="ctr"/>
            <a:r>
              <a:rPr lang="en-US" sz="1600" dirty="0" smtClean="0"/>
              <a:t>Better </a:t>
            </a:r>
            <a:r>
              <a:rPr lang="en-US" sz="1600" dirty="0" smtClean="0">
                <a:solidFill>
                  <a:srgbClr val="000090"/>
                </a:solidFill>
              </a:rPr>
              <a:t>signal Yields </a:t>
            </a:r>
            <a:r>
              <a:rPr lang="en-US" sz="1600" dirty="0" smtClean="0"/>
              <a:t>at </a:t>
            </a:r>
            <a:r>
              <a:rPr lang="en-US" sz="1600" dirty="0" smtClean="0">
                <a:solidFill>
                  <a:srgbClr val="000090"/>
                </a:solidFill>
              </a:rPr>
              <a:t>HL-LHC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BUT</a:t>
            </a:r>
            <a:r>
              <a:rPr lang="en-US" sz="1600" dirty="0" smtClean="0">
                <a:solidFill>
                  <a:srgbClr val="000090"/>
                </a:solidFill>
              </a:rPr>
              <a:t> Pile-</a:t>
            </a:r>
            <a:r>
              <a:rPr lang="en-US" sz="1600" dirty="0">
                <a:solidFill>
                  <a:srgbClr val="000090"/>
                </a:solidFill>
              </a:rPr>
              <a:t>u</a:t>
            </a:r>
            <a:r>
              <a:rPr lang="en-US" sz="1600" dirty="0" smtClean="0">
                <a:solidFill>
                  <a:srgbClr val="000090"/>
                </a:solidFill>
              </a:rPr>
              <a:t>p </a:t>
            </a:r>
            <a:r>
              <a:rPr 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en-US" sz="1600" dirty="0" smtClean="0">
                <a:solidFill>
                  <a:srgbClr val="000090"/>
                </a:solidFill>
              </a:rPr>
              <a:t> S/B </a:t>
            </a:r>
            <a:r>
              <a:rPr lang="en-US" sz="1600" dirty="0" smtClean="0"/>
              <a:t>better at </a:t>
            </a:r>
            <a:r>
              <a:rPr lang="en-US" sz="1600" dirty="0" smtClean="0">
                <a:solidFill>
                  <a:srgbClr val="000090"/>
                </a:solidFill>
              </a:rPr>
              <a:t>HE-LHC</a:t>
            </a:r>
          </a:p>
        </p:txBody>
      </p:sp>
    </p:spTree>
    <p:extLst>
      <p:ext uri="{BB962C8B-B14F-4D97-AF65-F5344CB8AC3E}">
        <p14:creationId xmlns:p14="http://schemas.microsoft.com/office/powerpoint/2010/main" val="1216696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CMS: Couplings f at HL-LHC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8576" y="4293579"/>
            <a:ext cx="8202480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90"/>
                </a:solidFill>
              </a:rPr>
              <a:t>CMS</a:t>
            </a:r>
            <a:r>
              <a:rPr lang="en-US" b="1" dirty="0" smtClean="0"/>
              <a:t> Projection</a:t>
            </a:r>
          </a:p>
          <a:p>
            <a:pPr algn="ctr"/>
            <a:r>
              <a:rPr lang="en-US" b="1" dirty="0" smtClean="0"/>
              <a:t>Assumption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NO invisible/undetectable </a:t>
            </a:r>
            <a:r>
              <a:rPr lang="en-US" dirty="0" smtClean="0"/>
              <a:t>contribution to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r>
              <a:rPr lang="en-US" dirty="0" smtClean="0"/>
              <a:t>:</a:t>
            </a:r>
          </a:p>
          <a:p>
            <a:r>
              <a:rPr lang="en-US" dirty="0" smtClean="0"/>
              <a:t>- </a:t>
            </a:r>
            <a:r>
              <a:rPr lang="en-US" dirty="0" smtClean="0">
                <a:solidFill>
                  <a:srgbClr val="FF0000"/>
                </a:solidFill>
              </a:rPr>
              <a:t>Scenario 1</a:t>
            </a:r>
            <a:r>
              <a:rPr lang="en-US" dirty="0" smtClean="0"/>
              <a:t>: system./Theory err. </a:t>
            </a:r>
            <a:r>
              <a:rPr lang="en-US" dirty="0" smtClean="0">
                <a:solidFill>
                  <a:srgbClr val="FF0000"/>
                </a:solidFill>
              </a:rPr>
              <a:t>unchanged</a:t>
            </a:r>
            <a:r>
              <a:rPr lang="en-US" dirty="0" smtClean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current analysis (also </a:t>
            </a:r>
            <a:r>
              <a:rPr lang="en-US" dirty="0" smtClean="0">
                <a:solidFill>
                  <a:srgbClr val="FF0000"/>
                </a:solidFill>
              </a:rPr>
              <a:t>unchanged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- Scenario 2: </a:t>
            </a:r>
            <a:r>
              <a:rPr lang="en-US" dirty="0" smtClean="0">
                <a:solidFill>
                  <a:srgbClr val="000090"/>
                </a:solidFill>
              </a:rPr>
              <a:t>systematics </a:t>
            </a:r>
            <a:r>
              <a:rPr lang="en-US" dirty="0" smtClean="0"/>
              <a:t>scaled by </a:t>
            </a:r>
            <a:r>
              <a:rPr lang="en-US" dirty="0" smtClean="0">
                <a:solidFill>
                  <a:srgbClr val="000090"/>
                </a:solidFill>
              </a:rPr>
              <a:t>1/</a:t>
            </a:r>
            <a:r>
              <a:rPr lang="en-US" dirty="0" err="1" smtClean="0">
                <a:solidFill>
                  <a:srgbClr val="000090"/>
                </a:solidFill>
              </a:rPr>
              <a:t>sqrt</a:t>
            </a:r>
            <a:r>
              <a:rPr lang="en-US" dirty="0" smtClean="0">
                <a:solidFill>
                  <a:srgbClr val="000090"/>
                </a:solidFill>
              </a:rPr>
              <a:t>(L)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90"/>
                </a:solidFill>
              </a:rPr>
              <a:t>theory errors </a:t>
            </a:r>
            <a:r>
              <a:rPr lang="en-US" dirty="0" smtClean="0"/>
              <a:t>scaled by </a:t>
            </a:r>
            <a:r>
              <a:rPr lang="en-US" dirty="0" smtClean="0">
                <a:solidFill>
                  <a:srgbClr val="000090"/>
                </a:solidFill>
              </a:rPr>
              <a:t>½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loop </a:t>
            </a:r>
            <a:r>
              <a:rPr lang="en-US" dirty="0" smtClean="0"/>
              <a:t>at </a:t>
            </a:r>
            <a:r>
              <a:rPr lang="en-US" dirty="0">
                <a:solidFill>
                  <a:srgbClr val="000090"/>
                </a:solidFill>
              </a:rPr>
              <a:t>2</a:t>
            </a:r>
            <a:r>
              <a:rPr lang="en-US" dirty="0" smtClean="0">
                <a:solidFill>
                  <a:srgbClr val="000090"/>
                </a:solidFill>
              </a:rPr>
              <a:t>-</a:t>
            </a:r>
            <a:r>
              <a:rPr lang="en-US" dirty="0">
                <a:solidFill>
                  <a:srgbClr val="000090"/>
                </a:solidFill>
              </a:rPr>
              <a:t>5</a:t>
            </a:r>
            <a:r>
              <a:rPr lang="en-US" dirty="0" smtClean="0">
                <a:solidFill>
                  <a:srgbClr val="000090"/>
                </a:solidFill>
              </a:rPr>
              <a:t>%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level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down-type fermion </a:t>
            </a:r>
            <a:r>
              <a:rPr lang="en-US" dirty="0" smtClean="0"/>
              <a:t>couplings at </a:t>
            </a:r>
            <a:r>
              <a:rPr lang="en-US" dirty="0" smtClean="0">
                <a:solidFill>
                  <a:srgbClr val="FF0000"/>
                </a:solidFill>
              </a:rPr>
              <a:t>2-10%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level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direct </a:t>
            </a:r>
            <a:r>
              <a:rPr lang="en-US" dirty="0" smtClean="0">
                <a:solidFill>
                  <a:srgbClr val="FF0000"/>
                </a:solidFill>
              </a:rPr>
              <a:t>top</a:t>
            </a:r>
            <a:r>
              <a:rPr lang="en-US" dirty="0" smtClean="0"/>
              <a:t> coupling at </a:t>
            </a:r>
            <a:r>
              <a:rPr lang="en-US" dirty="0">
                <a:solidFill>
                  <a:srgbClr val="FF0000"/>
                </a:solidFill>
              </a:rPr>
              <a:t>7</a:t>
            </a:r>
            <a:r>
              <a:rPr lang="en-US" dirty="0" smtClean="0">
                <a:solidFill>
                  <a:srgbClr val="FF0000"/>
                </a:solidFill>
              </a:rPr>
              <a:t>-10% </a:t>
            </a:r>
            <a:r>
              <a:rPr lang="en-US" dirty="0" smtClean="0"/>
              <a:t>level 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err="1" smtClean="0">
                <a:solidFill>
                  <a:srgbClr val="000090"/>
                </a:solidFill>
              </a:rPr>
              <a:t>gg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loop </a:t>
            </a:r>
            <a:r>
              <a:rPr lang="en-US" dirty="0"/>
              <a:t>at </a:t>
            </a:r>
            <a:r>
              <a:rPr lang="en-US" dirty="0" smtClean="0">
                <a:solidFill>
                  <a:srgbClr val="000090"/>
                </a:solidFill>
              </a:rPr>
              <a:t>3-5% </a:t>
            </a:r>
            <a:r>
              <a:rPr lang="en-US" dirty="0"/>
              <a:t>level </a:t>
            </a:r>
          </a:p>
        </p:txBody>
      </p:sp>
      <p:pic>
        <p:nvPicPr>
          <p:cNvPr id="12" name="Picture 11" descr="Screen Shot 2013-07-15 at 8.07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154" y="808087"/>
            <a:ext cx="4875863" cy="345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5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fig_3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41" y="1682647"/>
            <a:ext cx="3017492" cy="4986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873" y="277005"/>
            <a:ext cx="8529065" cy="1339850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ATLAS: Coupling </a:t>
            </a:r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atios at  HL-LHC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6706" y="1751794"/>
            <a:ext cx="5148024" cy="2790074"/>
          </a:xfrm>
          <a:ln>
            <a:solidFill>
              <a:srgbClr val="000090"/>
            </a:solidFill>
          </a:ln>
        </p:spPr>
        <p:txBody>
          <a:bodyPr>
            <a:normAutofit/>
          </a:bodyPr>
          <a:lstStyle/>
          <a:p>
            <a:r>
              <a:rPr lang="en-US" sz="2000" dirty="0" smtClean="0"/>
              <a:t>Fit </a:t>
            </a:r>
            <a:r>
              <a:rPr lang="en-US" sz="2000" dirty="0"/>
              <a:t>to </a:t>
            </a:r>
            <a:r>
              <a:rPr lang="en-US" sz="2000" dirty="0">
                <a:solidFill>
                  <a:srgbClr val="000090"/>
                </a:solidFill>
              </a:rPr>
              <a:t>coupling ratios</a:t>
            </a:r>
            <a:r>
              <a:rPr lang="en-US" sz="2000" dirty="0"/>
              <a:t>: </a:t>
            </a:r>
            <a:endParaRPr lang="en-US" sz="2000" dirty="0" smtClean="0"/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No assumption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BSM contributions </a:t>
            </a:r>
            <a:r>
              <a:rPr lang="en-US" sz="1800" dirty="0" smtClean="0"/>
              <a:t>to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90"/>
                </a:solidFill>
              </a:rPr>
              <a:t>H</a:t>
            </a:r>
          </a:p>
          <a:p>
            <a:pPr lvl="1"/>
            <a:r>
              <a:rPr lang="en-US" sz="1800" dirty="0" smtClean="0">
                <a:solidFill>
                  <a:srgbClr val="262626"/>
                </a:solidFill>
              </a:rPr>
              <a:t>Some</a:t>
            </a:r>
            <a:r>
              <a:rPr lang="en-US" sz="1800" dirty="0" smtClean="0">
                <a:solidFill>
                  <a:srgbClr val="000090"/>
                </a:solidFill>
              </a:rPr>
              <a:t> theory </a:t>
            </a:r>
            <a:r>
              <a:rPr lang="en-US" sz="1800" dirty="0">
                <a:solidFill>
                  <a:srgbClr val="000090"/>
                </a:solidFill>
              </a:rPr>
              <a:t>systematics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cancels in the </a:t>
            </a:r>
            <a:r>
              <a:rPr lang="en-US" sz="1800" dirty="0" smtClean="0">
                <a:solidFill>
                  <a:srgbClr val="000090"/>
                </a:solidFill>
              </a:rPr>
              <a:t>ratios</a:t>
            </a:r>
            <a:endParaRPr lang="en-US" sz="1800" baseline="-25000" dirty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Loop-induced </a:t>
            </a:r>
            <a:r>
              <a:rPr lang="en-US" sz="2000" dirty="0" smtClean="0"/>
              <a:t>Couplings 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r>
              <a:rPr lang="en-US" sz="2000" dirty="0" smtClean="0"/>
              <a:t> </a:t>
            </a:r>
            <a:r>
              <a:rPr lang="en-US" sz="2000" dirty="0"/>
              <a:t>and </a:t>
            </a:r>
            <a:r>
              <a:rPr lang="en-US" sz="2000" dirty="0" err="1" smtClean="0">
                <a:solidFill>
                  <a:srgbClr val="FF0000"/>
                </a:solidFill>
              </a:rPr>
              <a:t>gg</a:t>
            </a:r>
            <a:r>
              <a:rPr lang="en-US" sz="2000" dirty="0" smtClean="0"/>
              <a:t> treated </a:t>
            </a:r>
            <a:r>
              <a:rPr lang="en-US" sz="2000" dirty="0"/>
              <a:t>as </a:t>
            </a:r>
            <a:r>
              <a:rPr lang="en-US" sz="2000" dirty="0">
                <a:solidFill>
                  <a:srgbClr val="000090"/>
                </a:solidFill>
              </a:rPr>
              <a:t>independent parameter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8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/</a:t>
            </a:r>
            <a:r>
              <a:rPr lang="en-US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tested at </a:t>
            </a:r>
            <a:r>
              <a:rPr lang="en-US" sz="1800" dirty="0">
                <a:solidFill>
                  <a:srgbClr val="FF0000"/>
                </a:solidFill>
              </a:rPr>
              <a:t>2</a:t>
            </a:r>
            <a:r>
              <a:rPr lang="en-US" sz="1800" dirty="0" smtClean="0">
                <a:solidFill>
                  <a:srgbClr val="FF0000"/>
                </a:solidFill>
              </a:rPr>
              <a:t>% </a:t>
            </a:r>
          </a:p>
          <a:p>
            <a:pPr lvl="1"/>
            <a:r>
              <a:rPr lang="en-US" sz="1800" dirty="0" err="1" smtClean="0">
                <a:solidFill>
                  <a:srgbClr val="000090"/>
                </a:solidFill>
              </a:rPr>
              <a:t>gg</a:t>
            </a:r>
            <a:r>
              <a:rPr lang="en-US" sz="1800" dirty="0" smtClean="0">
                <a:solidFill>
                  <a:srgbClr val="000090"/>
                </a:solidFill>
              </a:rPr>
              <a:t> loop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BSM</a:t>
            </a:r>
            <a:r>
              <a:rPr lang="en-US" sz="1800" dirty="0" smtClean="0"/>
              <a:t>) </a:t>
            </a:r>
            <a:r>
              <a:rPr lang="en-US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800" baseline="-25000" dirty="0" err="1" smtClean="0">
                <a:solidFill>
                  <a:srgbClr val="FF0000"/>
                </a:solidFill>
                <a:cs typeface="Symbol" charset="2"/>
              </a:rPr>
              <a:t>t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/k</a:t>
            </a:r>
            <a:r>
              <a:rPr lang="en-US" sz="1800" baseline="-25000" dirty="0" smtClean="0">
                <a:solidFill>
                  <a:srgbClr val="FF0000"/>
                </a:solidFill>
              </a:rPr>
              <a:t>g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404040"/>
                </a:solidFill>
              </a:rPr>
              <a:t>at</a:t>
            </a:r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7</a:t>
            </a:r>
            <a:r>
              <a:rPr lang="en-US" sz="1800" dirty="0" smtClean="0">
                <a:solidFill>
                  <a:srgbClr val="FF0000"/>
                </a:solidFill>
              </a:rPr>
              <a:t>-12% 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2</a:t>
            </a:r>
            <a:r>
              <a:rPr lang="en-US" sz="1800" baseline="30000" dirty="0" smtClean="0">
                <a:solidFill>
                  <a:srgbClr val="000090"/>
                </a:solidFill>
              </a:rPr>
              <a:t>nd</a:t>
            </a:r>
            <a:r>
              <a:rPr lang="en-US" sz="1800" dirty="0" smtClean="0">
                <a:solidFill>
                  <a:srgbClr val="000090"/>
                </a:solidFill>
              </a:rPr>
              <a:t>  generation </a:t>
            </a:r>
            <a:r>
              <a:rPr lang="en-US" sz="1800" dirty="0" err="1" smtClean="0">
                <a:solidFill>
                  <a:srgbClr val="000090"/>
                </a:solidFill>
              </a:rPr>
              <a:t>ferm</a:t>
            </a:r>
            <a:r>
              <a:rPr lang="en-US" sz="1800" dirty="0" smtClean="0">
                <a:solidFill>
                  <a:srgbClr val="000090"/>
                </a:solidFill>
              </a:rPr>
              <a:t>. 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8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Z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/>
              <a:t>at </a:t>
            </a:r>
            <a:r>
              <a:rPr lang="en-US" sz="1800" dirty="0">
                <a:solidFill>
                  <a:srgbClr val="FF0000"/>
                </a:solidFill>
              </a:rPr>
              <a:t>8</a:t>
            </a:r>
            <a:r>
              <a:rPr lang="en-US" sz="1800" dirty="0" smtClean="0">
                <a:solidFill>
                  <a:srgbClr val="FF0000"/>
                </a:solidFill>
              </a:rPr>
              <a:t>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28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8366" y="4966457"/>
            <a:ext cx="1499824" cy="37225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1699" y="2801413"/>
            <a:ext cx="2211418" cy="469913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6010" y="3708483"/>
            <a:ext cx="2211418" cy="372256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2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HL-LHC outlook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995" y="2002953"/>
            <a:ext cx="4015201" cy="2684021"/>
          </a:xfrm>
          <a:ln>
            <a:solidFill>
              <a:srgbClr val="00009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LHC 300 fb</a:t>
            </a:r>
            <a:r>
              <a:rPr lang="en-US" sz="1800" baseline="30000" dirty="0" smtClean="0">
                <a:solidFill>
                  <a:srgbClr val="000090"/>
                </a:solidFill>
              </a:rPr>
              <a:t>-1 </a:t>
            </a:r>
            <a:r>
              <a:rPr lang="en-US" sz="1800" dirty="0" smtClean="0"/>
              <a:t>at</a:t>
            </a:r>
            <a:r>
              <a:rPr lang="en-US" sz="1800" dirty="0" smtClean="0">
                <a:solidFill>
                  <a:srgbClr val="000090"/>
                </a:solidFill>
              </a:rPr>
              <a:t> 14 </a:t>
            </a:r>
            <a:r>
              <a:rPr lang="en-US" sz="1800" dirty="0" err="1" smtClean="0">
                <a:solidFill>
                  <a:srgbClr val="000090"/>
                </a:solidFill>
              </a:rPr>
              <a:t>TeV</a:t>
            </a:r>
            <a:r>
              <a:rPr lang="en-US" sz="1800" dirty="0" smtClean="0"/>
              <a:t>: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Mass:  &lt;100 </a:t>
            </a:r>
            <a:r>
              <a:rPr lang="en-US" sz="1800" dirty="0">
                <a:solidFill>
                  <a:srgbClr val="000090"/>
                </a:solidFill>
              </a:rPr>
              <a:t>MeV (</a:t>
            </a:r>
            <a:r>
              <a:rPr lang="en-US" sz="1800" dirty="0" smtClean="0">
                <a:solidFill>
                  <a:srgbClr val="000090"/>
                </a:solidFill>
              </a:rPr>
              <a:t>statistical)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Coupling </a:t>
            </a:r>
            <a:r>
              <a:rPr lang="en-US" sz="18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1800" dirty="0" smtClean="0">
                <a:solidFill>
                  <a:srgbClr val="000090"/>
                </a:solidFill>
              </a:rPr>
              <a:t> rel. precision*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Z, W, b,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t         </a:t>
            </a:r>
            <a:r>
              <a:rPr lang="en-US" sz="1800" dirty="0" smtClean="0">
                <a:solidFill>
                  <a:srgbClr val="000090"/>
                </a:solidFill>
              </a:rPr>
              <a:t>10-</a:t>
            </a:r>
            <a:r>
              <a:rPr lang="en-US" sz="1800" dirty="0">
                <a:solidFill>
                  <a:srgbClr val="000090"/>
                </a:solidFill>
              </a:rPr>
              <a:t>1</a:t>
            </a:r>
            <a:r>
              <a:rPr lang="en-US" sz="1800" dirty="0" smtClean="0">
                <a:solidFill>
                  <a:srgbClr val="000090"/>
                </a:solidFill>
              </a:rPr>
              <a:t>5%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t</a:t>
            </a:r>
            <a:r>
              <a:rPr lang="en-US" sz="1800" dirty="0">
                <a:solidFill>
                  <a:srgbClr val="000090"/>
                </a:solidFill>
              </a:rPr>
              <a:t>,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</a:rPr>
              <a:t>m           </a:t>
            </a:r>
            <a:r>
              <a:rPr lang="en-US" sz="1800" dirty="0">
                <a:solidFill>
                  <a:srgbClr val="000090"/>
                </a:solidFill>
                <a:sym typeface="Wingdings"/>
              </a:rPr>
              <a:t>3-2 </a:t>
            </a:r>
            <a:r>
              <a:rPr lang="en-US" sz="18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observation</a:t>
            </a:r>
            <a:endParaRPr lang="en-US" sz="1800" dirty="0" smtClean="0">
              <a:solidFill>
                <a:srgbClr val="000090"/>
              </a:solidFill>
            </a:endParaRPr>
          </a:p>
          <a:p>
            <a:pPr lvl="1"/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rgbClr val="000090"/>
                </a:solidFill>
              </a:rPr>
              <a:t>  </a:t>
            </a:r>
            <a:r>
              <a:rPr lang="en-US" sz="1800" dirty="0">
                <a:solidFill>
                  <a:srgbClr val="262626"/>
                </a:solidFill>
              </a:rPr>
              <a:t>and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err="1">
                <a:solidFill>
                  <a:srgbClr val="000090"/>
                </a:solidFill>
              </a:rPr>
              <a:t>gg</a:t>
            </a:r>
            <a:r>
              <a:rPr lang="en-US" sz="1800" dirty="0">
                <a:solidFill>
                  <a:srgbClr val="000090"/>
                </a:solidFill>
              </a:rPr>
              <a:t> </a:t>
            </a:r>
            <a:r>
              <a:rPr lang="en-US" sz="1800" dirty="0" smtClean="0">
                <a:solidFill>
                  <a:srgbClr val="000090"/>
                </a:solidFill>
              </a:rPr>
              <a:t>        5</a:t>
            </a:r>
            <a:r>
              <a:rPr lang="en-US" sz="1800" dirty="0">
                <a:solidFill>
                  <a:srgbClr val="000090"/>
                </a:solidFill>
              </a:rPr>
              <a:t>-11</a:t>
            </a:r>
            <a:r>
              <a:rPr lang="en-US" sz="1800" dirty="0" smtClean="0">
                <a:solidFill>
                  <a:srgbClr val="000090"/>
                </a:solidFill>
              </a:rPr>
              <a:t>%</a:t>
            </a:r>
            <a:endParaRPr lang="en-US" sz="18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29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54034" y="2011388"/>
            <a:ext cx="4356306" cy="2675586"/>
          </a:xfrm>
          <a:prstGeom prst="rect">
            <a:avLst/>
          </a:prstGeom>
          <a:ln>
            <a:solidFill>
              <a:srgbClr val="FF0000"/>
            </a:solidFill>
          </a:ln>
          <a:effectLst>
            <a:glow rad="101600">
              <a:srgbClr val="FF0000">
                <a:alpha val="75000"/>
              </a:srgbClr>
            </a:glo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HL-LHC 3000 fb</a:t>
            </a:r>
            <a:r>
              <a:rPr lang="en-US" sz="1800" baseline="30000" dirty="0" smtClean="0">
                <a:solidFill>
                  <a:srgbClr val="FF0000"/>
                </a:solidFill>
              </a:rPr>
              <a:t>-1 </a:t>
            </a: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at </a:t>
            </a:r>
            <a:r>
              <a:rPr lang="en-US" sz="1800" dirty="0" smtClean="0">
                <a:solidFill>
                  <a:srgbClr val="FF0000"/>
                </a:solidFill>
              </a:rPr>
              <a:t>14 </a:t>
            </a:r>
            <a:r>
              <a:rPr lang="en-US" sz="1800" dirty="0" err="1" smtClean="0">
                <a:solidFill>
                  <a:srgbClr val="FF0000"/>
                </a:solidFill>
              </a:rPr>
              <a:t>TeV</a:t>
            </a:r>
            <a:r>
              <a:rPr lang="en-US" sz="18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Mass: </a:t>
            </a:r>
            <a:r>
              <a:rPr lang="en-US" sz="1800" dirty="0" smtClean="0">
                <a:solidFill>
                  <a:srgbClr val="FF0000"/>
                </a:solidFill>
              </a:rPr>
              <a:t>&lt;&lt; 50 MeV </a:t>
            </a:r>
            <a:r>
              <a:rPr lang="en-US" sz="1800" dirty="0" smtClean="0">
                <a:solidFill>
                  <a:srgbClr val="000090"/>
                </a:solidFill>
              </a:rPr>
              <a:t>(statistical)</a:t>
            </a:r>
          </a:p>
          <a:p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Couplings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k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rel. precision* </a:t>
            </a:r>
            <a:endParaRPr lang="en-US" sz="1800" i="1" dirty="0" smtClean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lvl="1"/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Z, W, b,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t,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t,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   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2-10%</a:t>
            </a:r>
          </a:p>
          <a:p>
            <a:pPr lvl="1"/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gg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1800" dirty="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and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err="1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gg</a:t>
            </a:r>
            <a:r>
              <a:rPr lang="en-US" sz="18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18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2-</a:t>
            </a:r>
            <a:r>
              <a:rPr lang="en-US" sz="18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5</a:t>
            </a:r>
            <a:r>
              <a:rPr lang="en-US" sz="1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</a:p>
          <a:p>
            <a:pPr lvl="1"/>
            <a:endParaRPr lang="en-US" sz="1800" dirty="0" smtClean="0">
              <a:solidFill>
                <a:srgbClr val="000090"/>
              </a:solidFill>
              <a:sym typeface="Wingdings"/>
            </a:endParaRPr>
          </a:p>
        </p:txBody>
      </p:sp>
      <p:sp>
        <p:nvSpPr>
          <p:cNvPr id="9" name="U-Turn Arrow 8"/>
          <p:cNvSpPr/>
          <p:nvPr/>
        </p:nvSpPr>
        <p:spPr>
          <a:xfrm>
            <a:off x="2204357" y="1717646"/>
            <a:ext cx="4699000" cy="285308"/>
          </a:xfrm>
          <a:prstGeom prst="uturnArrow">
            <a:avLst>
              <a:gd name="adj1" fmla="val 25000"/>
              <a:gd name="adj2" fmla="val 21277"/>
              <a:gd name="adj3" fmla="val 20071"/>
              <a:gd name="adj4" fmla="val 43750"/>
              <a:gd name="adj5" fmla="val 100000"/>
            </a:avLst>
          </a:prstGeom>
          <a:gradFill flip="none" rotWithShape="1">
            <a:gsLst>
              <a:gs pos="0">
                <a:srgbClr val="000090">
                  <a:alpha val="61000"/>
                </a:srgbClr>
              </a:gs>
              <a:gs pos="100000">
                <a:srgbClr val="FF0000">
                  <a:alpha val="46000"/>
                </a:srgbClr>
              </a:gs>
              <a:gs pos="50000">
                <a:srgbClr val="FF0000">
                  <a:alpha val="61000"/>
                </a:srgbClr>
              </a:gs>
              <a:gs pos="75000">
                <a:srgbClr val="FF0000">
                  <a:alpha val="61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2995" y="4741794"/>
            <a:ext cx="8477345" cy="138499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90"/>
                </a:solidFill>
                <a:sym typeface="Wingdings"/>
              </a:rPr>
              <a:t>*Assuming </a:t>
            </a:r>
            <a:r>
              <a:rPr lang="en-US" i="1" dirty="0">
                <a:solidFill>
                  <a:srgbClr val="FF0000"/>
                </a:solidFill>
                <a:sym typeface="Wingdings"/>
              </a:rPr>
              <a:t>sizeable (1/2) reduction of theory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errors</a:t>
            </a:r>
          </a:p>
          <a:p>
            <a:r>
              <a:rPr lang="en-US" sz="1600" dirty="0" smtClean="0"/>
              <a:t>      -  </a:t>
            </a:r>
            <a:r>
              <a:rPr lang="en-US" sz="1600" dirty="0" smtClean="0">
                <a:solidFill>
                  <a:srgbClr val="000090"/>
                </a:solidFill>
              </a:rPr>
              <a:t>“QCD scale” </a:t>
            </a:r>
            <a:r>
              <a:rPr lang="en-US" sz="1600" dirty="0" smtClean="0"/>
              <a:t>go to Higher order QCD computation ?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      -  </a:t>
            </a:r>
            <a:r>
              <a:rPr lang="en-US" sz="1600" dirty="0" err="1" smtClean="0">
                <a:solidFill>
                  <a:srgbClr val="000090"/>
                </a:solidFill>
              </a:rPr>
              <a:t>gg</a:t>
            </a:r>
            <a:r>
              <a:rPr lang="en-US" sz="1600" dirty="0" smtClean="0">
                <a:solidFill>
                  <a:srgbClr val="000090"/>
                </a:solidFill>
              </a:rPr>
              <a:t> “PDF” </a:t>
            </a:r>
            <a:r>
              <a:rPr lang="en-US" sz="1600" dirty="0" smtClean="0"/>
              <a:t>from LHC data ?</a:t>
            </a:r>
            <a:endParaRPr lang="en-US" dirty="0" smtClean="0"/>
          </a:p>
          <a:p>
            <a:pPr algn="ctr"/>
            <a:r>
              <a:rPr lang="en-US" i="1" dirty="0" smtClean="0">
                <a:solidFill>
                  <a:srgbClr val="000090"/>
                </a:solidFill>
              </a:rPr>
              <a:t>Mass Measurement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1600" dirty="0" smtClean="0"/>
              <a:t>Several </a:t>
            </a:r>
            <a:r>
              <a:rPr lang="en-US" sz="1600" dirty="0" smtClean="0">
                <a:solidFill>
                  <a:srgbClr val="000090"/>
                </a:solidFill>
              </a:rPr>
              <a:t>exp./theory challenges </a:t>
            </a:r>
            <a:r>
              <a:rPr lang="en-US" sz="1600" dirty="0" smtClean="0"/>
              <a:t>to reach </a:t>
            </a:r>
            <a:r>
              <a:rPr lang="en-US" sz="1600" dirty="0" smtClean="0">
                <a:solidFill>
                  <a:srgbClr val="000090"/>
                </a:solidFill>
              </a:rPr>
              <a:t>50 MeV </a:t>
            </a:r>
            <a:r>
              <a:rPr lang="en-US" sz="1600" dirty="0" smtClean="0"/>
              <a:t>(e/</a:t>
            </a:r>
            <a:r>
              <a:rPr lang="en-US" sz="1600" dirty="0" smtClean="0">
                <a:latin typeface="Symbol" charset="2"/>
                <a:cs typeface="Symbol" charset="2"/>
              </a:rPr>
              <a:t>g/m </a:t>
            </a:r>
            <a:r>
              <a:rPr lang="en-US" sz="1600" dirty="0" smtClean="0"/>
              <a:t>calibration E-scale, Interference, FSR, ..)</a:t>
            </a:r>
          </a:p>
        </p:txBody>
      </p:sp>
    </p:spTree>
    <p:extLst>
      <p:ext uri="{BB962C8B-B14F-4D97-AF65-F5344CB8AC3E}">
        <p14:creationId xmlns:p14="http://schemas.microsoft.com/office/powerpoint/2010/main" val="759760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iggs_XS_8TeV_l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9616" y="1123517"/>
            <a:ext cx="3331998" cy="4641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864" y="244158"/>
            <a:ext cx="7773784" cy="1339850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Higgs boson production at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677" y="5294050"/>
            <a:ext cx="8500307" cy="106230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Main </a:t>
            </a:r>
            <a:r>
              <a:rPr lang="en-US" sz="1800" dirty="0"/>
              <a:t>production mode: </a:t>
            </a:r>
            <a:r>
              <a:rPr lang="en-US" sz="1800" dirty="0" err="1">
                <a:solidFill>
                  <a:srgbClr val="000090"/>
                </a:solidFill>
              </a:rPr>
              <a:t>ggH</a:t>
            </a:r>
            <a:endParaRPr lang="en-US" sz="1600" dirty="0">
              <a:solidFill>
                <a:srgbClr val="404040"/>
              </a:solidFill>
            </a:endParaRPr>
          </a:p>
          <a:p>
            <a:r>
              <a:rPr lang="en-US" sz="1800" dirty="0" smtClean="0"/>
              <a:t>Access to </a:t>
            </a:r>
            <a:r>
              <a:rPr lang="en-US" sz="1800" dirty="0" smtClean="0">
                <a:solidFill>
                  <a:srgbClr val="000090"/>
                </a:solidFill>
              </a:rPr>
              <a:t>top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FF0000"/>
                </a:solidFill>
              </a:rPr>
              <a:t>direct</a:t>
            </a:r>
            <a:r>
              <a:rPr lang="en-US" sz="1800" dirty="0" smtClean="0"/>
              <a:t> and </a:t>
            </a:r>
            <a:r>
              <a:rPr lang="en-US" sz="1800" dirty="0" smtClean="0">
                <a:solidFill>
                  <a:srgbClr val="FF0000"/>
                </a:solidFill>
              </a:rPr>
              <a:t>Loop</a:t>
            </a:r>
            <a:r>
              <a:rPr lang="en-US" sz="1800" dirty="0" smtClean="0"/>
              <a:t>), </a:t>
            </a:r>
            <a:r>
              <a:rPr lang="en-US" sz="1800" dirty="0" smtClean="0">
                <a:solidFill>
                  <a:srgbClr val="000090"/>
                </a:solidFill>
              </a:rPr>
              <a:t>W</a:t>
            </a:r>
            <a:r>
              <a:rPr lang="en-US" sz="1800" dirty="0" smtClean="0"/>
              <a:t> and</a:t>
            </a:r>
            <a:r>
              <a:rPr lang="en-US" sz="1800" dirty="0" smtClean="0">
                <a:solidFill>
                  <a:srgbClr val="000090"/>
                </a:solidFill>
              </a:rPr>
              <a:t> Z </a:t>
            </a:r>
            <a:r>
              <a:rPr lang="en-US" sz="1800" dirty="0" smtClean="0"/>
              <a:t>couplings via </a:t>
            </a:r>
            <a:r>
              <a:rPr lang="en-US" sz="1800" dirty="0" smtClean="0">
                <a:solidFill>
                  <a:srgbClr val="000090"/>
                </a:solidFill>
              </a:rPr>
              <a:t>production</a:t>
            </a:r>
            <a:r>
              <a:rPr lang="en-US" sz="1800" dirty="0" smtClean="0"/>
              <a:t> cross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558394" y="1904881"/>
            <a:ext cx="0" cy="2780313"/>
          </a:xfrm>
          <a:prstGeom prst="line">
            <a:avLst/>
          </a:prstGeom>
          <a:ln w="57150" cmpd="sng">
            <a:solidFill>
              <a:srgbClr val="008000">
                <a:alpha val="38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3"/>
          <a:srcRect t="5980" r="55021"/>
          <a:stretch/>
        </p:blipFill>
        <p:spPr bwMode="auto">
          <a:xfrm>
            <a:off x="4784674" y="1734319"/>
            <a:ext cx="2593064" cy="348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6389935" y="1987548"/>
            <a:ext cx="662985" cy="7987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378987" y="2676255"/>
            <a:ext cx="662985" cy="79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302351" y="3819164"/>
            <a:ext cx="662985" cy="7987"/>
          </a:xfrm>
          <a:prstGeom prst="line">
            <a:avLst/>
          </a:prstGeom>
          <a:ln>
            <a:solidFill>
              <a:srgbClr val="8724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334931" y="4737152"/>
            <a:ext cx="662985" cy="798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313299" y="5187840"/>
            <a:ext cx="662985" cy="79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107661" y="1861085"/>
            <a:ext cx="17467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Loop </a:t>
            </a:r>
            <a:r>
              <a:rPr lang="en-US" sz="1100" dirty="0" smtClean="0"/>
              <a:t>– </a:t>
            </a:r>
            <a:r>
              <a:rPr lang="en-US" sz="1100" b="1" dirty="0" smtClean="0"/>
              <a:t>Top coupling </a:t>
            </a:r>
          </a:p>
          <a:p>
            <a:r>
              <a:rPr lang="en-US" sz="1100" dirty="0" smtClean="0">
                <a:solidFill>
                  <a:srgbClr val="FF0000"/>
                </a:solidFill>
              </a:rPr>
              <a:t>BSM contribution ?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89874" y="2495993"/>
            <a:ext cx="20725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Tree level </a:t>
            </a:r>
            <a:r>
              <a:rPr lang="en-US" sz="1100" b="1" dirty="0" smtClean="0"/>
              <a:t>W(/Z) V coupling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10596" y="3634364"/>
            <a:ext cx="1798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Tree level </a:t>
            </a:r>
            <a:r>
              <a:rPr lang="en-US" sz="1100" b="1" dirty="0" smtClean="0"/>
              <a:t>top coupling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97916" y="4554389"/>
            <a:ext cx="1798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Tree level </a:t>
            </a:r>
            <a:r>
              <a:rPr lang="en-US" sz="1100" b="1" dirty="0" smtClean="0"/>
              <a:t>W coupling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6096" y="4996080"/>
            <a:ext cx="17988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Tree level </a:t>
            </a:r>
            <a:r>
              <a:rPr lang="en-US" sz="1100" b="1" dirty="0" smtClean="0"/>
              <a:t>Z coupling</a:t>
            </a:r>
            <a:endParaRPr lang="en-US" sz="11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7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HE</a:t>
            </a:r>
            <a:r>
              <a:rPr lang="en-US" dirty="0">
                <a:solidFill>
                  <a:srgbClr val="FFFFFF"/>
                </a:solidFill>
              </a:rPr>
              <a:t>-LHC 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Geared towards New Physics Discovery (hinted at by precision studies?)</a:t>
            </a:r>
          </a:p>
          <a:p>
            <a:pPr lvl="1"/>
            <a:r>
              <a:rPr lang="en-US" sz="1600" dirty="0" smtClean="0"/>
              <a:t>All existing projects do have an energy-frontier upgrade </a:t>
            </a:r>
            <a:r>
              <a:rPr lang="en-US" sz="1600" dirty="0" err="1" smtClean="0"/>
              <a:t>programme</a:t>
            </a:r>
            <a:endParaRPr lang="en-US" sz="1600" dirty="0" smtClean="0"/>
          </a:p>
          <a:p>
            <a:r>
              <a:rPr lang="en-US" sz="1800" dirty="0" smtClean="0"/>
              <a:t>LHC 7 </a:t>
            </a:r>
            <a:r>
              <a:rPr lang="en-US" sz="1800" dirty="0" err="1" smtClean="0"/>
              <a:t>TeV</a:t>
            </a:r>
            <a:r>
              <a:rPr lang="en-US" sz="1800" dirty="0" smtClean="0"/>
              <a:t> will be upgraded to LHC 14 </a:t>
            </a:r>
            <a:r>
              <a:rPr lang="en-US" sz="1800" dirty="0" err="1" smtClean="0"/>
              <a:t>TeV</a:t>
            </a:r>
            <a:r>
              <a:rPr lang="en-US" sz="1800" dirty="0" smtClean="0"/>
              <a:t> in 2015</a:t>
            </a:r>
          </a:p>
          <a:p>
            <a:pPr lvl="1"/>
            <a:r>
              <a:rPr lang="en-US" sz="1600" dirty="0" smtClean="0"/>
              <a:t>And possibly to HL-LHC (14 </a:t>
            </a:r>
            <a:r>
              <a:rPr lang="en-US" sz="1600" dirty="0" err="1" smtClean="0"/>
              <a:t>TeV</a:t>
            </a:r>
            <a:r>
              <a:rPr lang="en-US" sz="1600" dirty="0" smtClean="0"/>
              <a:t>) in ~2025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514350" lvl="1" indent="0">
              <a:buNone/>
            </a:pPr>
            <a:endParaRPr lang="en-US" sz="1600" dirty="0"/>
          </a:p>
          <a:p>
            <a:pPr lvl="1"/>
            <a:r>
              <a:rPr lang="en-US" sz="1600" dirty="0" smtClean="0"/>
              <a:t>Take-home (simplified) messages : </a:t>
            </a:r>
          </a:p>
          <a:p>
            <a:pPr marL="914400" lvl="2" indent="0">
              <a:buNone/>
            </a:pPr>
            <a:r>
              <a:rPr lang="en-US" sz="1600" dirty="0" smtClean="0"/>
              <a:t>1) Absence of discovery at LHC-14 wipes out SUSY below 700 </a:t>
            </a:r>
            <a:r>
              <a:rPr lang="en-US" sz="1600" dirty="0" err="1" smtClean="0"/>
              <a:t>GeV</a:t>
            </a:r>
            <a:r>
              <a:rPr lang="en-US" sz="1600" dirty="0" smtClean="0"/>
              <a:t>+</a:t>
            </a:r>
          </a:p>
          <a:p>
            <a:pPr lvl="3"/>
            <a:r>
              <a:rPr lang="en-US" sz="1600" dirty="0" smtClean="0"/>
              <a:t>And below several </a:t>
            </a:r>
            <a:r>
              <a:rPr lang="en-US" sz="1600" dirty="0" err="1" smtClean="0"/>
              <a:t>TeV</a:t>
            </a:r>
            <a:r>
              <a:rPr lang="en-US" sz="1600" dirty="0" smtClean="0"/>
              <a:t> for non-SUSY New Physics</a:t>
            </a:r>
          </a:p>
          <a:p>
            <a:pPr marL="914400" lvl="2" indent="0">
              <a:buNone/>
            </a:pPr>
            <a:r>
              <a:rPr lang="en-US" sz="1600" dirty="0" smtClean="0"/>
              <a:t>2) No excess at LHC-14 makes a discovery quite unlikely at HL-LHC</a:t>
            </a:r>
          </a:p>
          <a:p>
            <a:pPr marL="914400" lvl="2" indent="0">
              <a:buNone/>
            </a:pPr>
            <a:r>
              <a:rPr lang="en-US" sz="1600" dirty="0" smtClean="0"/>
              <a:t>3) Energy does better than luminosity for direct search for New Physics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7" name="Picture 6" descr="Giaco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4671"/>
            <a:ext cx="4495800" cy="2555929"/>
          </a:xfrm>
          <a:prstGeom prst="rect">
            <a:avLst/>
          </a:prstGeom>
        </p:spPr>
      </p:pic>
      <p:pic>
        <p:nvPicPr>
          <p:cNvPr id="8" name="Picture 7" descr="Giaco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2484999"/>
            <a:ext cx="1003300" cy="67682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 descr="Giac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33600"/>
            <a:ext cx="369784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2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Precision Needed (I) : Higgs Properties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few examples of BSM Physics</a:t>
            </a:r>
          </a:p>
          <a:p>
            <a:pPr lvl="1"/>
            <a:r>
              <a:rPr lang="en-US" sz="1800" dirty="0" smtClean="0"/>
              <a:t>Max. deviations </a:t>
            </a:r>
            <a:r>
              <a:rPr lang="en-US" sz="1800" dirty="0"/>
              <a:t>to SM couplings, as a function of </a:t>
            </a:r>
            <a:r>
              <a:rPr lang="en-US" sz="1800" dirty="0" smtClean="0"/>
              <a:t>New Physics scale:</a:t>
            </a:r>
            <a:endParaRPr lang="en-US" sz="1800" dirty="0"/>
          </a:p>
          <a:p>
            <a:pPr lvl="2">
              <a:lnSpc>
                <a:spcPct val="120000"/>
              </a:lnSpc>
            </a:pPr>
            <a:r>
              <a:rPr lang="en-US" sz="1800" dirty="0"/>
              <a:t>SUSY                                                                     , for </a:t>
            </a:r>
            <a:r>
              <a:rPr lang="en-US" sz="1800" dirty="0" err="1"/>
              <a:t>tan</a:t>
            </a:r>
            <a:r>
              <a:rPr lang="en-US" sz="1800" dirty="0" err="1">
                <a:latin typeface="Symbol" charset="2"/>
                <a:cs typeface="Symbol" charset="2"/>
              </a:rPr>
              <a:t>b</a:t>
            </a:r>
            <a:r>
              <a:rPr lang="en-US" sz="1800" dirty="0"/>
              <a:t> = 5 </a:t>
            </a:r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Composite </a:t>
            </a:r>
            <a:r>
              <a:rPr lang="en-US" sz="1800" dirty="0" smtClean="0"/>
              <a:t>Higgs </a:t>
            </a:r>
            <a:endParaRPr lang="en-US" sz="1800" dirty="0"/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Top partners  </a:t>
            </a:r>
          </a:p>
          <a:p>
            <a:pPr lvl="2"/>
            <a:endParaRPr lang="en-US" sz="1800" dirty="0"/>
          </a:p>
          <a:p>
            <a:pPr lvl="2"/>
            <a:r>
              <a:rPr lang="en-US" sz="1800" dirty="0"/>
              <a:t>Other models may give up to 5% deviations with respect to the </a:t>
            </a:r>
            <a:r>
              <a:rPr lang="en-US" sz="1800" dirty="0" smtClean="0"/>
              <a:t>SM</a:t>
            </a:r>
          </a:p>
          <a:p>
            <a:pPr lvl="2"/>
            <a:endParaRPr lang="en-US" sz="1800" dirty="0" smtClean="0"/>
          </a:p>
          <a:p>
            <a:r>
              <a:rPr lang="en-US" sz="2200" dirty="0" smtClean="0"/>
              <a:t>Precision needed</a:t>
            </a:r>
            <a:endParaRPr lang="en-US" sz="2200" dirty="0"/>
          </a:p>
          <a:p>
            <a:pPr lvl="1"/>
            <a:r>
              <a:rPr lang="en-US" sz="1800" dirty="0" smtClean="0"/>
              <a:t>Need </a:t>
            </a:r>
            <a:r>
              <a:rPr lang="en-US" sz="1800" dirty="0"/>
              <a:t>at least a </a:t>
            </a:r>
            <a:r>
              <a:rPr lang="en-US" sz="1800" dirty="0" smtClean="0"/>
              <a:t>per-cent </a:t>
            </a:r>
            <a:r>
              <a:rPr lang="en-US" sz="1800" dirty="0"/>
              <a:t>accuracy on couplings for a 5</a:t>
            </a:r>
            <a:r>
              <a:rPr lang="en-US" sz="1800" dirty="0">
                <a:latin typeface="Symbol" charset="2"/>
                <a:cs typeface="Symbol" charset="2"/>
              </a:rPr>
              <a:t>s</a:t>
            </a:r>
            <a:r>
              <a:rPr lang="en-US" sz="1800" dirty="0"/>
              <a:t> “observation”</a:t>
            </a:r>
          </a:p>
          <a:p>
            <a:pPr lvl="2"/>
            <a:r>
              <a:rPr lang="en-US" sz="1800" dirty="0" smtClean="0"/>
              <a:t>And a sub-per-cent accuracy for a multi-</a:t>
            </a:r>
            <a:r>
              <a:rPr lang="en-US" sz="1800" dirty="0" err="1" smtClean="0"/>
              <a:t>TeV</a:t>
            </a:r>
            <a:r>
              <a:rPr lang="en-US" sz="1800" dirty="0" smtClean="0"/>
              <a:t> New Physics Scale</a:t>
            </a:r>
          </a:p>
          <a:p>
            <a:pPr lvl="3"/>
            <a:r>
              <a:rPr lang="en-US" sz="1800" dirty="0" smtClean="0"/>
              <a:t>Hence colliders beyond (HL)-LHC</a:t>
            </a:r>
            <a:endParaRPr lang="en-US" sz="2800" dirty="0" smtClean="0"/>
          </a:p>
          <a:p>
            <a:pPr lvl="4"/>
            <a:r>
              <a:rPr lang="en-US" sz="1800" dirty="0" smtClean="0"/>
              <a:t>Towards a Precision Higgs Factory ?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pic>
        <p:nvPicPr>
          <p:cNvPr id="7" name="Picture 6" descr="ghbb_mA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76400"/>
            <a:ext cx="3031350" cy="504148"/>
          </a:xfrm>
          <a:prstGeom prst="rect">
            <a:avLst/>
          </a:prstGeom>
          <a:solidFill>
            <a:srgbClr val="FFEEE5"/>
          </a:solidFill>
          <a:ln>
            <a:noFill/>
          </a:ln>
        </p:spPr>
      </p:pic>
      <p:pic>
        <p:nvPicPr>
          <p:cNvPr id="8" name="Picture 7" descr="ghff_composit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438" y="2359603"/>
            <a:ext cx="843879" cy="504218"/>
          </a:xfrm>
          <a:prstGeom prst="rect">
            <a:avLst/>
          </a:prstGeom>
        </p:spPr>
      </p:pic>
      <p:pic>
        <p:nvPicPr>
          <p:cNvPr id="9" name="Picture 8" descr="ghVV_composit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68" y="2343144"/>
            <a:ext cx="2421931" cy="523204"/>
          </a:xfrm>
          <a:prstGeom prst="rect">
            <a:avLst/>
          </a:prstGeom>
        </p:spPr>
      </p:pic>
      <p:pic>
        <p:nvPicPr>
          <p:cNvPr id="10" name="Picture 9" descr="ghgg_top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2" y="2991365"/>
            <a:ext cx="4877448" cy="5138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62800" y="1643390"/>
            <a:ext cx="1697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H. Baer, M. </a:t>
            </a:r>
            <a:r>
              <a:rPr lang="en-US" sz="1100" dirty="0" err="1" smtClean="0">
                <a:solidFill>
                  <a:prstClr val="black"/>
                </a:solidFill>
              </a:rPr>
              <a:t>Peskin</a:t>
            </a:r>
            <a:r>
              <a:rPr lang="en-US" sz="1100" dirty="0" smtClean="0">
                <a:solidFill>
                  <a:prstClr val="black"/>
                </a:solidFill>
              </a:rPr>
              <a:t> et al.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4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Parameters (II) : EWSB Tests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Improve the precisions of all ESWB tests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r>
              <a:rPr lang="en-US" sz="1600" dirty="0" smtClean="0"/>
              <a:t>Need to </a:t>
            </a:r>
            <a:r>
              <a:rPr lang="en-US" sz="1800" dirty="0" smtClean="0"/>
              <a:t>measure</a:t>
            </a:r>
            <a:r>
              <a:rPr lang="en-US" sz="1600" dirty="0" smtClean="0"/>
              <a:t> better </a:t>
            </a:r>
          </a:p>
          <a:p>
            <a:pPr lvl="2"/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                                                                            </a:t>
            </a:r>
            <a:r>
              <a:rPr lang="en-US" sz="1600" b="0" dirty="0" smtClean="0">
                <a:solidFill>
                  <a:schemeClr val="tx1"/>
                </a:solidFill>
              </a:rPr>
              <a:t>Reduce the size of the blue ellipse </a:t>
            </a:r>
            <a:endParaRPr lang="en-US" sz="1600" b="0" dirty="0" smtClean="0"/>
          </a:p>
          <a:p>
            <a:pPr lvl="2"/>
            <a:r>
              <a:rPr lang="en-US" sz="1600" dirty="0" smtClean="0"/>
              <a:t>Z </a:t>
            </a:r>
            <a:r>
              <a:rPr lang="en-US" sz="1600" dirty="0" err="1" smtClean="0"/>
              <a:t>lineshape</a:t>
            </a:r>
            <a:r>
              <a:rPr lang="en-US" sz="1600" dirty="0" smtClean="0"/>
              <a:t>, Asymmetries, Cross section, Decay Rates, …      </a:t>
            </a:r>
            <a:r>
              <a:rPr lang="en-US" sz="1600" b="0" dirty="0" smtClean="0">
                <a:solidFill>
                  <a:srgbClr val="000000"/>
                </a:solidFill>
              </a:rPr>
              <a:t>and of the red </a:t>
            </a:r>
            <a:r>
              <a:rPr lang="en-US" sz="1600" b="0" dirty="0" err="1" smtClean="0">
                <a:solidFill>
                  <a:srgbClr val="000000"/>
                </a:solidFill>
              </a:rPr>
              <a:t>potatoe</a:t>
            </a:r>
            <a:endParaRPr lang="en-US" sz="1600" b="0" dirty="0" smtClean="0">
              <a:solidFill>
                <a:srgbClr val="000000"/>
              </a:solidFill>
            </a:endParaRPr>
          </a:p>
          <a:p>
            <a:pPr lvl="1"/>
            <a:r>
              <a:rPr lang="en-US" sz="1600" dirty="0" smtClean="0"/>
              <a:t>Need to compute better loop corrections to all these observables</a:t>
            </a:r>
          </a:p>
          <a:p>
            <a:pPr lvl="2"/>
            <a:endParaRPr lang="en-US" sz="1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99920"/>
            <a:ext cx="3733800" cy="3560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5400" y="1314510"/>
            <a:ext cx="1107996" cy="26161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latin typeface="+mn-lt"/>
              </a:rPr>
              <a:t>Moriond</a:t>
            </a:r>
            <a:r>
              <a:rPr lang="en-US" sz="1100" dirty="0" smtClean="0">
                <a:latin typeface="+mn-lt"/>
              </a:rPr>
              <a:t> EW ’12</a:t>
            </a:r>
            <a:endParaRPr lang="en-US" sz="1100" dirty="0">
              <a:latin typeface="+mn-lt"/>
            </a:endParaRPr>
          </a:p>
        </p:txBody>
      </p:sp>
      <p:pic>
        <p:nvPicPr>
          <p:cNvPr id="11" name="Picture 5" descr="J:\Public\PSI\eeZttff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707076"/>
            <a:ext cx="1981200" cy="138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J:\Public\PSI\eeZHff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231564"/>
            <a:ext cx="1860988" cy="13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\\cern.ch\dfs\Users\j\janot\Public\SSI2001\wtb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90710"/>
            <a:ext cx="1988374" cy="94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\\cern.ch\dfs\Users\j\janot\Public\SSI2001\wh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07" y="2797403"/>
            <a:ext cx="1979267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>
            <a:stCxn id="17" idx="1"/>
          </p:cNvCxnSpPr>
          <p:nvPr/>
        </p:nvCxnSpPr>
        <p:spPr bwMode="auto">
          <a:xfrm>
            <a:off x="2365248" y="2530703"/>
            <a:ext cx="2892552" cy="912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Right Brace 16"/>
          <p:cNvSpPr/>
          <p:nvPr/>
        </p:nvSpPr>
        <p:spPr bwMode="auto">
          <a:xfrm>
            <a:off x="2209800" y="1730603"/>
            <a:ext cx="155448" cy="1600200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Left Brace 18"/>
          <p:cNvSpPr/>
          <p:nvPr/>
        </p:nvSpPr>
        <p:spPr bwMode="auto">
          <a:xfrm>
            <a:off x="6688667" y="1901071"/>
            <a:ext cx="155448" cy="2473493"/>
          </a:xfrm>
          <a:prstGeom prst="lef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 bwMode="auto">
          <a:xfrm flipH="1">
            <a:off x="5334000" y="3137818"/>
            <a:ext cx="1354667" cy="32234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22" name="TextBox 21"/>
          <p:cNvSpPr txBox="1"/>
          <p:nvPr/>
        </p:nvSpPr>
        <p:spPr>
          <a:xfrm rot="18720000">
            <a:off x="5008927" y="1942932"/>
            <a:ext cx="12053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Standard Model</a:t>
            </a:r>
            <a:endParaRPr lang="en-US" sz="12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3339" y="3829110"/>
            <a:ext cx="1890261" cy="70788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Direct </a:t>
            </a:r>
            <a:r>
              <a:rPr lang="en-US" sz="2000" dirty="0" err="1" smtClean="0">
                <a:solidFill>
                  <a:srgbClr val="0000CC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0000CC"/>
                </a:solidFill>
                <a:latin typeface="+mn-lt"/>
              </a:rPr>
              <a:t>W</a:t>
            </a:r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, </a:t>
            </a:r>
            <a:r>
              <a:rPr lang="en-US" sz="2000" dirty="0" err="1" smtClean="0">
                <a:solidFill>
                  <a:srgbClr val="0000CC"/>
                </a:solidFill>
                <a:latin typeface="+mn-lt"/>
              </a:rPr>
              <a:t>m</a:t>
            </a:r>
            <a:r>
              <a:rPr lang="en-US" sz="2000" baseline="-25000" dirty="0" err="1" smtClean="0">
                <a:solidFill>
                  <a:srgbClr val="0000CC"/>
                </a:solidFill>
                <a:latin typeface="+mn-lt"/>
              </a:rPr>
              <a:t>top</a:t>
            </a:r>
            <a:endParaRPr lang="en-US" sz="2000" baseline="-25000" dirty="0">
              <a:solidFill>
                <a:srgbClr val="0000CC"/>
              </a:solidFill>
              <a:latin typeface="+mn-lt"/>
            </a:endParaRPr>
          </a:p>
          <a:p>
            <a:pPr algn="ctr"/>
            <a:r>
              <a:rPr lang="en-US" sz="2000" dirty="0" smtClean="0">
                <a:solidFill>
                  <a:srgbClr val="0000CC"/>
                </a:solidFill>
                <a:latin typeface="+mn-lt"/>
              </a:rPr>
              <a:t>measurements</a:t>
            </a:r>
            <a:endParaRPr lang="en-US" sz="2000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6" name="Straight Arrow Connector 25"/>
          <p:cNvCxnSpPr>
            <a:stCxn id="24" idx="3"/>
          </p:cNvCxnSpPr>
          <p:nvPr/>
        </p:nvCxnSpPr>
        <p:spPr bwMode="auto">
          <a:xfrm flipV="1">
            <a:off x="2133600" y="3231564"/>
            <a:ext cx="2438400" cy="951489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629400" y="1295400"/>
            <a:ext cx="248134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Z pole measurements</a:t>
            </a:r>
          </a:p>
        </p:txBody>
      </p:sp>
    </p:spTree>
    <p:extLst>
      <p:ext uri="{BB962C8B-B14F-4D97-AF65-F5344CB8AC3E}">
        <p14:creationId xmlns:p14="http://schemas.microsoft.com/office/powerpoint/2010/main" val="96652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Precision needed </a:t>
            </a:r>
            <a:r>
              <a:rPr lang="en-US" dirty="0">
                <a:solidFill>
                  <a:srgbClr val="FFFFFF"/>
                </a:solidFill>
              </a:rPr>
              <a:t>(II) : EWSB Tests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For a meaningful test of the SM closure to be done</a:t>
            </a:r>
          </a:p>
          <a:p>
            <a:pPr lvl="1"/>
            <a:r>
              <a:rPr lang="en-US" sz="1800" dirty="0" smtClean="0"/>
              <a:t>Hence to become sensitive to heavier new physics</a:t>
            </a:r>
          </a:p>
          <a:p>
            <a:pPr lvl="2"/>
            <a:r>
              <a:rPr lang="en-US" sz="1600" dirty="0" smtClean="0"/>
              <a:t>Reduce the </a:t>
            </a:r>
            <a:r>
              <a:rPr lang="en-US" sz="1600" dirty="0"/>
              <a:t>size of the </a:t>
            </a:r>
            <a:r>
              <a:rPr lang="en-US" sz="1600" dirty="0" smtClean="0"/>
              <a:t>blue ellipse </a:t>
            </a:r>
            <a:r>
              <a:rPr lang="en-US" sz="1600" dirty="0"/>
              <a:t>to approach the thickness of the green </a:t>
            </a:r>
            <a:r>
              <a:rPr lang="en-US" sz="1600" dirty="0" smtClean="0"/>
              <a:t>line</a:t>
            </a:r>
          </a:p>
          <a:p>
            <a:pPr lvl="3"/>
            <a:r>
              <a:rPr lang="en-US" sz="1600" dirty="0" smtClean="0"/>
              <a:t>i.e., by one order of magnitude or more</a:t>
            </a:r>
            <a:endParaRPr lang="en-US" sz="1600" dirty="0"/>
          </a:p>
          <a:p>
            <a:pPr lvl="2"/>
            <a:r>
              <a:rPr lang="en-US" sz="1600" dirty="0"/>
              <a:t>R</a:t>
            </a:r>
            <a:r>
              <a:rPr lang="en-US" sz="1600" dirty="0" smtClean="0"/>
              <a:t>educe the size of the red ellipse to that of the blue one</a:t>
            </a:r>
          </a:p>
          <a:p>
            <a:pPr lvl="3"/>
            <a:r>
              <a:rPr lang="en-US" sz="1600" dirty="0" smtClean="0"/>
              <a:t>i.e., by two orders of magnitude or thereabout </a:t>
            </a:r>
          </a:p>
          <a:p>
            <a:pPr lvl="3"/>
            <a:endParaRPr lang="en-US" sz="1600" dirty="0"/>
          </a:p>
          <a:p>
            <a:r>
              <a:rPr lang="en-US" sz="2000" dirty="0" smtClean="0"/>
              <a:t>Numerically</a:t>
            </a:r>
          </a:p>
          <a:p>
            <a:pPr lvl="1"/>
            <a:r>
              <a:rPr lang="en-US" sz="1800" dirty="0" err="1" smtClean="0"/>
              <a:t>m</a:t>
            </a:r>
            <a:r>
              <a:rPr lang="en-US" sz="1800" baseline="-25000" dirty="0" err="1" smtClean="0"/>
              <a:t>W</a:t>
            </a:r>
            <a:r>
              <a:rPr lang="en-US" sz="1800" dirty="0" smtClean="0"/>
              <a:t> is known to 15 MeV (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), ultimately reduced to 10 MeV</a:t>
            </a:r>
          </a:p>
          <a:p>
            <a:pPr lvl="2"/>
            <a:r>
              <a:rPr lang="en-US" sz="1600" dirty="0" smtClean="0"/>
              <a:t>… and maybe to 7 MeV when combined to forthcoming LHC measurements </a:t>
            </a:r>
          </a:p>
          <a:p>
            <a:pPr lvl="1"/>
            <a:r>
              <a:rPr lang="en-US" sz="1800" dirty="0" err="1"/>
              <a:t>m</a:t>
            </a:r>
            <a:r>
              <a:rPr lang="en-US" sz="1800" baseline="-25000" dirty="0" err="1" smtClean="0"/>
              <a:t>top</a:t>
            </a:r>
            <a:r>
              <a:rPr lang="en-US" sz="1800" dirty="0" smtClean="0"/>
              <a:t> is know to 1 </a:t>
            </a:r>
            <a:r>
              <a:rPr lang="en-US" sz="1800" dirty="0" err="1" smtClean="0"/>
              <a:t>GeV</a:t>
            </a:r>
            <a:r>
              <a:rPr lang="en-US" sz="1800" dirty="0"/>
              <a:t> </a:t>
            </a:r>
            <a:r>
              <a:rPr lang="en-US" sz="1800" dirty="0" smtClean="0"/>
              <a:t>(</a:t>
            </a:r>
            <a:r>
              <a:rPr lang="en-US" sz="1800" dirty="0" err="1" smtClean="0"/>
              <a:t>Tevatron</a:t>
            </a:r>
            <a:r>
              <a:rPr lang="en-US" sz="1800" dirty="0"/>
              <a:t> </a:t>
            </a:r>
            <a:r>
              <a:rPr lang="en-US" sz="1800" dirty="0" smtClean="0"/>
              <a:t>+ LHC), ultimately reduced to 500 MeV</a:t>
            </a:r>
          </a:p>
          <a:p>
            <a:pPr lvl="1"/>
            <a:endParaRPr lang="en-US" sz="1800" dirty="0" smtClean="0"/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r>
              <a:rPr lang="en-US" sz="1800" dirty="0" smtClean="0"/>
              <a:t>Also need to increase the statistics at the Z pole significantly </a:t>
            </a:r>
          </a:p>
          <a:p>
            <a:pPr lvl="1"/>
            <a:endParaRPr lang="en-US" sz="1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535269"/>
            <a:ext cx="7609776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3" algn="ctr"/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Precision </a:t>
            </a:r>
            <a:r>
              <a:rPr lang="en-US" sz="1800" b="1" dirty="0">
                <a:solidFill>
                  <a:srgbClr val="FF6600"/>
                </a:solidFill>
                <a:latin typeface="+mn-lt"/>
              </a:rPr>
              <a:t>needed : </a:t>
            </a:r>
            <a:r>
              <a:rPr lang="en-US" sz="1800" b="1" dirty="0" err="1">
                <a:solidFill>
                  <a:srgbClr val="FF6600"/>
                </a:solidFill>
                <a:latin typeface="+mn-lt"/>
              </a:rPr>
              <a:t>m</a:t>
            </a:r>
            <a:r>
              <a:rPr lang="en-US" sz="1800" b="1" baseline="-25000" dirty="0" err="1">
                <a:solidFill>
                  <a:srgbClr val="FF6600"/>
                </a:solidFill>
                <a:latin typeface="+mn-lt"/>
              </a:rPr>
              <a:t>W</a:t>
            </a:r>
            <a:r>
              <a:rPr lang="en-US" sz="1800" b="1" dirty="0">
                <a:solidFill>
                  <a:srgbClr val="FF6600"/>
                </a:solidFill>
                <a:latin typeface="+mn-lt"/>
              </a:rPr>
              <a:t> to better than 1 MeV and </a:t>
            </a:r>
            <a:r>
              <a:rPr lang="en-US" sz="1800" b="1" dirty="0" err="1">
                <a:solidFill>
                  <a:srgbClr val="FF6600"/>
                </a:solidFill>
                <a:latin typeface="+mn-lt"/>
              </a:rPr>
              <a:t>m</a:t>
            </a:r>
            <a:r>
              <a:rPr lang="en-US" sz="1800" b="1" baseline="-25000" dirty="0" err="1">
                <a:solidFill>
                  <a:srgbClr val="FF6600"/>
                </a:solidFill>
                <a:latin typeface="+mn-lt"/>
              </a:rPr>
              <a:t>top</a:t>
            </a:r>
            <a:r>
              <a:rPr lang="en-US" sz="1800" b="1" dirty="0">
                <a:solidFill>
                  <a:srgbClr val="FF6600"/>
                </a:solidFill>
                <a:latin typeface="+mn-lt"/>
              </a:rPr>
              <a:t> to better than 50 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MeV</a:t>
            </a:r>
          </a:p>
          <a:p>
            <a:pPr marL="0" lvl="3" algn="ctr"/>
            <a:r>
              <a:rPr lang="en-US" sz="1600" b="1" dirty="0" smtClean="0">
                <a:latin typeface="+mn-lt"/>
              </a:rPr>
              <a:t>(and reduce accordingly the relevant systematic and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theory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uncertainties)</a:t>
            </a:r>
            <a:endParaRPr lang="en-US" sz="1600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746" y="5638800"/>
            <a:ext cx="8111077" cy="6155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lvl="3" algn="ctr"/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Statistics needed </a:t>
            </a:r>
            <a:r>
              <a:rPr lang="en-US" sz="1800" b="1" dirty="0">
                <a:solidFill>
                  <a:srgbClr val="FF6600"/>
                </a:solidFill>
                <a:latin typeface="+mn-lt"/>
              </a:rPr>
              <a:t>: </a:t>
            </a:r>
            <a:r>
              <a:rPr lang="en-US" sz="1800" b="1" dirty="0" smtClean="0">
                <a:solidFill>
                  <a:srgbClr val="FF6600"/>
                </a:solidFill>
                <a:latin typeface="+mn-lt"/>
              </a:rPr>
              <a:t>4 orders of magnitude above the LEP1 accumulated statistics</a:t>
            </a:r>
          </a:p>
          <a:p>
            <a:pPr marL="0" lvl="3" algn="ctr"/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(and reduce accordingly the relevant systematic and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theory</a:t>
            </a:r>
            <a:r>
              <a:rPr lang="en-US" sz="1600" b="1" dirty="0" smtClean="0">
                <a:solidFill>
                  <a:srgbClr val="FF6600"/>
                </a:solidFill>
                <a:latin typeface="+mn-lt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+mn-lt"/>
              </a:rPr>
              <a:t>uncertainties) </a:t>
            </a:r>
            <a:endParaRPr lang="en-US" sz="16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01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Possible Precision Higgs Factories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options for Higgs factories are being studied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0055" y="1517915"/>
            <a:ext cx="5205459" cy="389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>
            <a:stCxn id="23" idx="0"/>
          </p:cNvCxnSpPr>
          <p:nvPr/>
        </p:nvCxnSpPr>
        <p:spPr bwMode="auto">
          <a:xfrm flipV="1">
            <a:off x="969814" y="4605754"/>
            <a:ext cx="1917100" cy="8044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20" idx="1"/>
          </p:cNvCxnSpPr>
          <p:nvPr/>
        </p:nvCxnSpPr>
        <p:spPr bwMode="auto">
          <a:xfrm flipH="1" flipV="1">
            <a:off x="5924551" y="4572001"/>
            <a:ext cx="1183400" cy="114820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9" idx="1"/>
          </p:cNvCxnSpPr>
          <p:nvPr/>
        </p:nvCxnSpPr>
        <p:spPr bwMode="auto">
          <a:xfrm flipH="1">
            <a:off x="5878636" y="2168099"/>
            <a:ext cx="1131764" cy="3465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25" idx="3"/>
          </p:cNvCxnSpPr>
          <p:nvPr/>
        </p:nvCxnSpPr>
        <p:spPr bwMode="auto">
          <a:xfrm>
            <a:off x="1349149" y="2197388"/>
            <a:ext cx="1442515" cy="3934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7010400" y="1752600"/>
            <a:ext cx="207731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More recent proposals</a:t>
            </a:r>
          </a:p>
          <a:p>
            <a:pPr algn="ctr"/>
            <a:r>
              <a:rPr lang="en-US" sz="1600" dirty="0" smtClean="0">
                <a:latin typeface="+mn-lt"/>
              </a:rPr>
              <a:t>Known technology</a:t>
            </a:r>
          </a:p>
          <a:p>
            <a:pPr algn="ctr"/>
            <a:r>
              <a:rPr lang="en-US" sz="1600" dirty="0" smtClean="0">
                <a:latin typeface="+mn-lt"/>
              </a:rPr>
              <a:t>Largest Luminosities</a:t>
            </a:r>
            <a:endParaRPr lang="en-US" sz="1600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07951" y="5181600"/>
            <a:ext cx="1883649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Lots of R&amp;D needed</a:t>
            </a:r>
          </a:p>
          <a:p>
            <a:pPr algn="ctr"/>
            <a:r>
              <a:rPr lang="en-US" sz="1600" dirty="0" smtClean="0">
                <a:latin typeface="+mn-lt"/>
              </a:rPr>
              <a:t>Small luminosities</a:t>
            </a:r>
          </a:p>
          <a:p>
            <a:pPr algn="ctr"/>
            <a:r>
              <a:rPr lang="en-US" sz="1600" dirty="0" smtClean="0">
                <a:latin typeface="+mn-lt"/>
              </a:rPr>
              <a:t>Not encouraged by</a:t>
            </a:r>
          </a:p>
          <a:p>
            <a:pPr algn="ctr"/>
            <a:r>
              <a:rPr lang="en-US" sz="1600" dirty="0" smtClean="0">
                <a:latin typeface="+mn-lt"/>
              </a:rPr>
              <a:t>European Strategy</a:t>
            </a:r>
            <a:endParaRPr lang="en-US" sz="1600" dirty="0"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5315" y="5410200"/>
            <a:ext cx="1588997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Smallest Physics</a:t>
            </a:r>
          </a:p>
          <a:p>
            <a:pPr algn="ctr"/>
            <a:r>
              <a:rPr lang="en-US" sz="1600" dirty="0" smtClean="0">
                <a:latin typeface="+mn-lt"/>
              </a:rPr>
              <a:t>Potential </a:t>
            </a:r>
          </a:p>
          <a:p>
            <a:pPr algn="ctr"/>
            <a:r>
              <a:rPr lang="en-US" sz="1600" dirty="0" smtClean="0">
                <a:latin typeface="+mn-lt"/>
              </a:rPr>
              <a:t>No Z, W, top</a:t>
            </a:r>
            <a:endParaRPr lang="en-US" sz="1600" dirty="0"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514" y="1905000"/>
            <a:ext cx="1281635" cy="58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Studied for decades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78345" y="5638800"/>
            <a:ext cx="3292488" cy="584776"/>
          </a:xfrm>
          <a:prstGeom prst="rect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err="1" smtClean="0">
                <a:solidFill>
                  <a:srgbClr val="009900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009900"/>
                </a:solidFill>
                <a:latin typeface="+mn-lt"/>
              </a:rPr>
              <a:t>e</a:t>
            </a:r>
            <a:r>
              <a:rPr lang="en-US" sz="1600" b="1" baseline="30000" dirty="0" smtClean="0">
                <a:solidFill>
                  <a:srgbClr val="009900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 colliders have largest potential</a:t>
            </a:r>
          </a:p>
          <a:p>
            <a:pPr algn="ctr"/>
            <a:r>
              <a:rPr lang="en-US" sz="1600" b="1" dirty="0">
                <a:solidFill>
                  <a:srgbClr val="009900"/>
                </a:solidFill>
                <a:latin typeface="+mn-lt"/>
              </a:rPr>
              <a:t>a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s Precision Higgs Factories</a:t>
            </a:r>
          </a:p>
        </p:txBody>
      </p:sp>
    </p:spTree>
    <p:extLst>
      <p:ext uri="{BB962C8B-B14F-4D97-AF65-F5344CB8AC3E}">
        <p14:creationId xmlns:p14="http://schemas.microsoft.com/office/powerpoint/2010/main" val="185571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</a:t>
            </a:r>
            <a:r>
              <a:rPr lang="en-US" baseline="30000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+</a:t>
            </a:r>
            <a:r>
              <a:rPr lang="en-US" dirty="0" err="1" smtClean="0">
                <a:solidFill>
                  <a:srgbClr val="FFFFFF"/>
                </a:solidFill>
              </a:rPr>
              <a:t>e</a:t>
            </a:r>
            <a:r>
              <a:rPr lang="en-US" baseline="30000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-</a:t>
            </a:r>
            <a:r>
              <a:rPr lang="en-US" dirty="0" smtClean="0">
                <a:solidFill>
                  <a:srgbClr val="FFFFFF"/>
                </a:solidFill>
              </a:rPr>
              <a:t> Higgs Factories studies in the world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graphicFrame>
        <p:nvGraphicFramePr>
          <p:cNvPr id="7" name="Diagramma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1355637"/>
              </p:ext>
            </p:extLst>
          </p:nvPr>
        </p:nvGraphicFramePr>
        <p:xfrm>
          <a:off x="304800" y="914400"/>
          <a:ext cx="8610600" cy="537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/>
          <p:cNvSpPr/>
          <p:nvPr/>
        </p:nvSpPr>
        <p:spPr bwMode="auto">
          <a:xfrm>
            <a:off x="4876800" y="914400"/>
            <a:ext cx="2590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76800" y="3733800"/>
            <a:ext cx="41910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Some ILC Challenges (cost)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Cost in Million $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dirty="0" smtClean="0"/>
          </a:p>
          <a:p>
            <a:pPr lvl="1"/>
            <a:r>
              <a:rPr lang="en-US" sz="1600" dirty="0" smtClean="0"/>
              <a:t>About 8 Billion $ for the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version</a:t>
            </a:r>
          </a:p>
          <a:p>
            <a:pPr lvl="2"/>
            <a:r>
              <a:rPr lang="en-US" sz="1600" dirty="0" smtClean="0"/>
              <a:t>About 12 Billion $ for the 1 </a:t>
            </a:r>
            <a:r>
              <a:rPr lang="en-US" sz="1600" dirty="0" err="1" smtClean="0"/>
              <a:t>TeV</a:t>
            </a:r>
            <a:r>
              <a:rPr lang="en-US" sz="1600" dirty="0" smtClean="0"/>
              <a:t> version</a:t>
            </a:r>
          </a:p>
          <a:p>
            <a:pPr lvl="4"/>
            <a:endParaRPr lang="en-US" sz="1600" dirty="0"/>
          </a:p>
          <a:p>
            <a:pPr lvl="1"/>
            <a:r>
              <a:rPr lang="en-US" sz="1600" dirty="0" smtClean="0"/>
              <a:t>Does not  cover a number of items</a:t>
            </a:r>
          </a:p>
          <a:p>
            <a:pPr lvl="2"/>
            <a:r>
              <a:rPr lang="en-US" sz="1600" dirty="0" smtClean="0"/>
              <a:t>Detectors </a:t>
            </a:r>
          </a:p>
          <a:p>
            <a:pPr lvl="3"/>
            <a:r>
              <a:rPr lang="en-US" sz="1600" dirty="0" smtClean="0"/>
              <a:t>About 1 Billion per detector</a:t>
            </a:r>
          </a:p>
          <a:p>
            <a:pPr lvl="2"/>
            <a:r>
              <a:rPr lang="en-US" sz="1600" dirty="0" smtClean="0"/>
              <a:t>Site construction, infrastructure engineering</a:t>
            </a:r>
          </a:p>
          <a:p>
            <a:pPr lvl="3"/>
            <a:r>
              <a:rPr lang="en-US" sz="1600" dirty="0" smtClean="0"/>
              <a:t>Including land acquisition, tunnel, …</a:t>
            </a:r>
          </a:p>
          <a:p>
            <a:pPr lvl="4"/>
            <a:r>
              <a:rPr lang="en-US" sz="1600" dirty="0" smtClean="0"/>
              <a:t>Check-out the cost for CERN construction</a:t>
            </a:r>
          </a:p>
          <a:p>
            <a:pPr lvl="2"/>
            <a:r>
              <a:rPr lang="en-US" sz="1600" dirty="0" smtClean="0"/>
              <a:t>Remaining R&amp;D, prototyping, etc.</a:t>
            </a:r>
          </a:p>
          <a:p>
            <a:pPr lvl="2"/>
            <a:endParaRPr lang="en-US" sz="1600" dirty="0"/>
          </a:p>
          <a:p>
            <a:pPr lvl="1"/>
            <a:r>
              <a:rPr lang="en-US" sz="1600" dirty="0" smtClean="0"/>
              <a:t>Grand-total estimates err around 25 Billion $</a:t>
            </a:r>
          </a:p>
          <a:p>
            <a:pPr lvl="3"/>
            <a:endParaRPr lang="en-US" sz="16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90600"/>
            <a:ext cx="2894206" cy="5261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15"/>
          <p:cNvSpPr txBox="1"/>
          <p:nvPr/>
        </p:nvSpPr>
        <p:spPr>
          <a:xfrm>
            <a:off x="6019800" y="5269468"/>
            <a:ext cx="95410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  <a:latin typeface="+mn-lt"/>
              </a:rPr>
              <a:t>500GeV</a:t>
            </a:r>
            <a:endParaRPr lang="en-US" sz="18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ZoneTexte 17"/>
          <p:cNvSpPr txBox="1"/>
          <p:nvPr/>
        </p:nvSpPr>
        <p:spPr>
          <a:xfrm>
            <a:off x="7924800" y="1828800"/>
            <a:ext cx="853719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2"/>
                </a:solidFill>
                <a:latin typeface="+mn-lt"/>
              </a:rPr>
              <a:t>~30km</a:t>
            </a:r>
            <a:endParaRPr lang="en-US" sz="1800" b="1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16" name="Picture 15" descr="ILCCo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39839"/>
            <a:ext cx="4953000" cy="122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3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Some TLEP Challenges (cost)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Cost in billion CHF</a:t>
            </a:r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              </a:t>
            </a:r>
            <a:r>
              <a:rPr lang="en-US" sz="1600" dirty="0"/>
              <a:t> </a:t>
            </a:r>
            <a:r>
              <a:rPr lang="en-US" sz="1600" dirty="0" smtClean="0"/>
              <a:t>Similar to ILC – but site exists already (if at CERN)</a:t>
            </a:r>
            <a:endParaRPr lang="en-US" sz="16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pic>
        <p:nvPicPr>
          <p:cNvPr id="11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399" y="2743200"/>
            <a:ext cx="5089601" cy="3476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ZoneTexte 1"/>
          <p:cNvSpPr txBox="1"/>
          <p:nvPr/>
        </p:nvSpPr>
        <p:spPr>
          <a:xfrm>
            <a:off x="4740199" y="4815116"/>
            <a:ext cx="1532503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2"/>
                </a:solidFill>
                <a:latin typeface="+mn-lt"/>
              </a:rPr>
              <a:t>80-100 km tunnel</a:t>
            </a:r>
            <a:endParaRPr lang="en-US" sz="1400" b="1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ZoneTexte 5"/>
          <p:cNvSpPr txBox="1"/>
          <p:nvPr/>
        </p:nvSpPr>
        <p:spPr>
          <a:xfrm>
            <a:off x="5883199" y="3807023"/>
            <a:ext cx="914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400" b="1" smtClean="0">
                <a:solidFill>
                  <a:srgbClr val="FF0000"/>
                </a:solidFill>
                <a:latin typeface="+mn-lt"/>
              </a:rPr>
              <a:t>LEP/LHC</a:t>
            </a:r>
            <a:endParaRPr lang="en-US" sz="1400" b="1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40399" y="4114800"/>
            <a:ext cx="2092522" cy="2101532"/>
          </a:xfrm>
          <a:prstGeom prst="ellipse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graphicFrame>
        <p:nvGraphicFramePr>
          <p:cNvPr id="1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75340"/>
              </p:ext>
            </p:extLst>
          </p:nvPr>
        </p:nvGraphicFramePr>
        <p:xfrm>
          <a:off x="381000" y="1295400"/>
          <a:ext cx="3657600" cy="2757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4200"/>
                <a:gridCol w="533400"/>
              </a:tblGrid>
              <a:tr h="2919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Bare tunnel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 smtClean="0"/>
                        <a:t>3.1 </a:t>
                      </a:r>
                      <a:r>
                        <a:rPr lang="en-US" sz="1200" b="1" baseline="30000" dirty="0" smtClean="0"/>
                        <a:t>(1)</a:t>
                      </a:r>
                      <a:endParaRPr lang="en-GB" sz="1200" b="1" baseline="30000" dirty="0"/>
                    </a:p>
                  </a:txBody>
                  <a:tcPr/>
                </a:tc>
              </a:tr>
              <a:tr h="54724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Services &amp; Additional infrastructure </a:t>
                      </a:r>
                    </a:p>
                    <a:p>
                      <a:r>
                        <a:rPr lang="en-US" sz="1200" dirty="0" smtClean="0"/>
                        <a:t>(electricity,</a:t>
                      </a:r>
                      <a:r>
                        <a:rPr lang="en-US" sz="1200" baseline="0" dirty="0" smtClean="0"/>
                        <a:t> cooling, service cavern, </a:t>
                      </a:r>
                    </a:p>
                    <a:p>
                      <a:r>
                        <a:rPr lang="en-US" sz="1200" baseline="0" dirty="0" smtClean="0"/>
                        <a:t>RP, ventilation, access roads …)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="1" baseline="0" dirty="0" smtClean="0"/>
                    </a:p>
                    <a:p>
                      <a:r>
                        <a:rPr lang="en-US" sz="1200" b="1" baseline="0" dirty="0" smtClean="0"/>
                        <a:t>1.0</a:t>
                      </a:r>
                      <a:r>
                        <a:rPr lang="en-US" sz="1200" b="1" baseline="30000" dirty="0" smtClean="0"/>
                        <a:t>(2)</a:t>
                      </a:r>
                      <a:endParaRPr lang="en-GB" sz="1200" b="1" baseline="0" dirty="0"/>
                    </a:p>
                  </a:txBody>
                  <a:tcPr/>
                </a:tc>
              </a:tr>
              <a:tr h="2919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RF system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/>
                        <a:t>0.9 </a:t>
                      </a:r>
                      <a:r>
                        <a:rPr lang="en-US" sz="1200" b="1" baseline="30000" dirty="0" smtClean="0"/>
                        <a:t>(3)</a:t>
                      </a:r>
                      <a:endParaRPr lang="en-GB" sz="1200" b="1" baseline="30000" dirty="0" smtClean="0"/>
                    </a:p>
                  </a:txBody>
                  <a:tcPr/>
                </a:tc>
              </a:tr>
              <a:tr h="291937"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Cryo</a:t>
                      </a:r>
                      <a:r>
                        <a:rPr lang="en-US" sz="1200" dirty="0" smtClean="0"/>
                        <a:t> system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0.2</a:t>
                      </a:r>
                      <a:r>
                        <a:rPr lang="en-US" sz="1200" b="1" dirty="0" smtClean="0"/>
                        <a:t> </a:t>
                      </a:r>
                      <a:r>
                        <a:rPr lang="en-US" sz="1200" b="1" baseline="30000" dirty="0" smtClean="0"/>
                        <a:t>(4)</a:t>
                      </a:r>
                      <a:endParaRPr lang="en-GB" sz="1200" b="1" baseline="0" dirty="0" smtClean="0"/>
                    </a:p>
                  </a:txBody>
                  <a:tcPr/>
                </a:tc>
              </a:tr>
              <a:tr h="2919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Vacuum system &amp; RP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0.5</a:t>
                      </a:r>
                      <a:r>
                        <a:rPr lang="en-US" sz="1200" b="1" baseline="30000" dirty="0" smtClean="0"/>
                        <a:t>(5)</a:t>
                      </a:r>
                      <a:endParaRPr lang="en-GB" sz="1200" b="1" baseline="0" dirty="0" smtClean="0"/>
                    </a:p>
                  </a:txBody>
                  <a:tcPr/>
                </a:tc>
              </a:tr>
              <a:tr h="2919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Magnet system for collider &amp; injector ring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0.8</a:t>
                      </a:r>
                      <a:r>
                        <a:rPr lang="en-US" sz="1200" b="1" baseline="30000" dirty="0" smtClean="0"/>
                        <a:t>(6)</a:t>
                      </a:r>
                      <a:endParaRPr lang="en-GB" sz="1200" b="1" baseline="0" dirty="0" smtClean="0"/>
                    </a:p>
                  </a:txBody>
                  <a:tcPr/>
                </a:tc>
              </a:tr>
              <a:tr h="29193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Pre-injector complex  SPS reinforcements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/>
                        <a:t>0.5</a:t>
                      </a:r>
                      <a:endParaRPr lang="en-GB" sz="1200" b="1" baseline="0" dirty="0" smtClean="0"/>
                    </a:p>
                  </a:txBody>
                  <a:tcPr/>
                </a:tc>
              </a:tr>
              <a:tr h="291937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Total</a:t>
                      </a:r>
                      <a:endParaRPr lang="en-GB" sz="1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00CC"/>
                          </a:solidFill>
                        </a:rPr>
                        <a:t>7.0</a:t>
                      </a:r>
                      <a:endParaRPr lang="en-GB" sz="1800" b="1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4267200" y="1399401"/>
            <a:ext cx="472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Note: detector costs not included – count 0.5 per detector (LHC)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3513" y="4066401"/>
            <a:ext cx="3287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(1): </a:t>
            </a:r>
            <a:r>
              <a:rPr lang="en-US" sz="1200" dirty="0" smtClean="0"/>
              <a:t>J. Osborne, </a:t>
            </a:r>
            <a:r>
              <a:rPr lang="en-US" sz="1200" dirty="0" err="1" smtClean="0"/>
              <a:t>Amrup</a:t>
            </a:r>
            <a:r>
              <a:rPr lang="en-US" sz="1200" dirty="0"/>
              <a:t> </a:t>
            </a:r>
            <a:r>
              <a:rPr lang="en-US" sz="1200" dirty="0" smtClean="0"/>
              <a:t>study, June 2012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04800" y="4343400"/>
            <a:ext cx="21448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(2): Extrapolation from LEP</a:t>
            </a:r>
            <a:endParaRPr lang="en-US" sz="1200" dirty="0"/>
          </a:p>
        </p:txBody>
      </p:sp>
      <p:sp>
        <p:nvSpPr>
          <p:cNvPr id="20" name="Rectangle 19"/>
          <p:cNvSpPr/>
          <p:nvPr/>
        </p:nvSpPr>
        <p:spPr>
          <a:xfrm>
            <a:off x="304800" y="4648200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(3): </a:t>
            </a:r>
            <a:r>
              <a:rPr lang="en-US" sz="1200" dirty="0" smtClean="0"/>
              <a:t>O. Brunner, detailed estimate, 7 May 2013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4800" y="4980801"/>
            <a:ext cx="31354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(4): F. </a:t>
            </a:r>
            <a:r>
              <a:rPr lang="en-US" sz="1200" dirty="0" err="1"/>
              <a:t>Haug</a:t>
            </a:r>
            <a:r>
              <a:rPr lang="en-US" sz="1200" dirty="0"/>
              <a:t>, 4</a:t>
            </a:r>
            <a:r>
              <a:rPr lang="en-US" sz="1200" baseline="30000" dirty="0"/>
              <a:t>th</a:t>
            </a:r>
            <a:r>
              <a:rPr lang="en-US" sz="1200" dirty="0"/>
              <a:t> TLEP Days, 5 April </a:t>
            </a:r>
            <a:r>
              <a:rPr lang="en-US" sz="1200" dirty="0" smtClean="0"/>
              <a:t>2013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304800" y="5334000"/>
            <a:ext cx="31354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(5): </a:t>
            </a:r>
            <a:r>
              <a:rPr lang="en-US" sz="1200" dirty="0" smtClean="0"/>
              <a:t>K. </a:t>
            </a:r>
            <a:r>
              <a:rPr lang="en-US" sz="1200" dirty="0" err="1" smtClean="0"/>
              <a:t>Oide</a:t>
            </a:r>
            <a:r>
              <a:rPr lang="en-US" sz="1200" dirty="0" smtClean="0"/>
              <a:t> : factor </a:t>
            </a:r>
            <a:r>
              <a:rPr lang="en-US" sz="1200" dirty="0"/>
              <a:t>2.5 higher than </a:t>
            </a:r>
            <a:r>
              <a:rPr lang="en-US" sz="1200" dirty="0" smtClean="0"/>
              <a:t>KEK,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estimated </a:t>
            </a:r>
            <a:r>
              <a:rPr lang="en-US" sz="1200" dirty="0"/>
              <a:t>for 80 km </a:t>
            </a:r>
            <a:r>
              <a:rPr lang="en-US" sz="1200" dirty="0" smtClean="0"/>
              <a:t>ring</a:t>
            </a:r>
            <a:endParaRPr lang="en-US" sz="1200" dirty="0"/>
          </a:p>
        </p:txBody>
      </p:sp>
      <p:sp>
        <p:nvSpPr>
          <p:cNvPr id="23" name="Rectangle 22"/>
          <p:cNvSpPr/>
          <p:nvPr/>
        </p:nvSpPr>
        <p:spPr>
          <a:xfrm>
            <a:off x="304800" y="5791200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(6): 24,000 magnets for collider &amp; injector;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cost per magnet 30 </a:t>
            </a:r>
            <a:r>
              <a:rPr lang="en-US" sz="1200" dirty="0" err="1" smtClean="0"/>
              <a:t>kCHF</a:t>
            </a:r>
            <a:r>
              <a:rPr lang="en-US" sz="1200" dirty="0" smtClean="0"/>
              <a:t> (</a:t>
            </a:r>
            <a:r>
              <a:rPr lang="en-US" sz="1200" dirty="0" err="1" smtClean="0"/>
              <a:t>LHeC</a:t>
            </a:r>
            <a:r>
              <a:rPr lang="en-US" sz="1200" dirty="0" smtClean="0"/>
              <a:t>); </a:t>
            </a:r>
          </a:p>
        </p:txBody>
      </p:sp>
      <p:sp>
        <p:nvSpPr>
          <p:cNvPr id="24" name="TextBox 23"/>
          <p:cNvSpPr txBox="1"/>
          <p:nvPr/>
        </p:nvSpPr>
        <p:spPr>
          <a:xfrm rot="20589525">
            <a:off x="153293" y="1802288"/>
            <a:ext cx="5799152" cy="1323439"/>
          </a:xfrm>
          <a:prstGeom prst="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009900"/>
                </a:solidFill>
                <a:latin typeface="+mn-lt"/>
              </a:rPr>
              <a:t>Preliminary</a:t>
            </a:r>
          </a:p>
          <a:p>
            <a:pPr algn="ctr"/>
            <a:r>
              <a:rPr lang="en-US" sz="4000" b="1" i="1" dirty="0">
                <a:solidFill>
                  <a:srgbClr val="009900"/>
                </a:solidFill>
                <a:latin typeface="+mn-lt"/>
              </a:rPr>
              <a:t>N</a:t>
            </a:r>
            <a:r>
              <a:rPr lang="en-US" sz="4000" b="1" i="1" dirty="0" smtClean="0">
                <a:solidFill>
                  <a:srgbClr val="009900"/>
                </a:solidFill>
                <a:latin typeface="+mn-lt"/>
              </a:rPr>
              <a:t>ot endorsed by anybody</a:t>
            </a:r>
            <a:endParaRPr lang="en-GB" sz="4000" b="1" i="1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36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ILC/TLEP Extrapolations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3784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Extrapolation from past experience</a:t>
            </a:r>
          </a:p>
          <a:p>
            <a:endParaRPr lang="en-US" sz="2000" dirty="0"/>
          </a:p>
          <a:p>
            <a:pPr lvl="4"/>
            <a:r>
              <a:rPr lang="en-US" sz="1600" dirty="0" smtClean="0"/>
              <a:t>                                                                                                     </a:t>
            </a:r>
            <a:r>
              <a:rPr lang="en-US" sz="1600" dirty="0"/>
              <a:t>b</a:t>
            </a:r>
            <a:r>
              <a:rPr lang="en-US" sz="1600" dirty="0" smtClean="0"/>
              <a:t>eam size @ IP nm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1"/>
            <a:r>
              <a:rPr lang="en-US" sz="1600" dirty="0" err="1" smtClean="0"/>
              <a:t>SuperKEKB</a:t>
            </a:r>
            <a:r>
              <a:rPr lang="en-US" sz="1600" dirty="0" smtClean="0"/>
              <a:t> will be an excellent test-bench for TLEP</a:t>
            </a:r>
          </a:p>
          <a:p>
            <a:pPr lvl="2"/>
            <a:r>
              <a:rPr lang="en-US" sz="1600" dirty="0" smtClean="0"/>
              <a:t>In many respects</a:t>
            </a:r>
          </a:p>
          <a:p>
            <a:pPr lvl="1"/>
            <a:r>
              <a:rPr lang="en-US" sz="1600" dirty="0" smtClean="0"/>
              <a:t>Will also learn a lot from ATF2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Lot of work ahead to reach ILC beam dimensions</a:t>
            </a:r>
          </a:p>
          <a:p>
            <a:pPr lvl="1"/>
            <a:r>
              <a:rPr lang="en-US" sz="1600" dirty="0" smtClean="0"/>
              <a:t>Estimates for circular colliders historically reliable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15138"/>
              </p:ext>
            </p:extLst>
          </p:nvPr>
        </p:nvGraphicFramePr>
        <p:xfrm>
          <a:off x="381000" y="1371600"/>
          <a:ext cx="5638799" cy="2937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1600200"/>
                <a:gridCol w="1600199"/>
              </a:tblGrid>
              <a:tr h="3767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LEP2</a:t>
                      </a:r>
                      <a:r>
                        <a:rPr lang="en-US" sz="1800" b="1" dirty="0" smtClean="0">
                          <a:solidFill>
                            <a:srgbClr val="009900"/>
                          </a:solidFill>
                          <a:latin typeface="Calibri"/>
                        </a:rPr>
                        <a:t>→TLEP-H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SLC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→ILC 250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peak luminosity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400</a:t>
                      </a:r>
                      <a:r>
                        <a:rPr lang="en-US" sz="18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2500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energy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1.15 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2.5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vertical</a:t>
                      </a:r>
                      <a:r>
                        <a:rPr lang="en-US" sz="1600" b="1" baseline="0" dirty="0" smtClean="0"/>
                        <a:t> geom.</a:t>
                      </a:r>
                      <a:r>
                        <a:rPr lang="en-US" sz="1600" b="1" dirty="0" smtClean="0"/>
                        <a:t> </a:t>
                      </a:r>
                      <a:r>
                        <a:rPr lang="en-US" sz="1600" b="1" dirty="0" err="1" smtClean="0"/>
                        <a:t>emittance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1/5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1/400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vert. IP beam size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1/20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1/150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</a:t>
                      </a:r>
                      <a:r>
                        <a:rPr lang="en-US" sz="1600" b="1" baseline="30000" dirty="0" smtClean="0"/>
                        <a:t>+</a:t>
                      </a:r>
                      <a:r>
                        <a:rPr lang="en-US" sz="1600" b="1" baseline="0" dirty="0" smtClean="0"/>
                        <a:t> production rate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0.5 ! 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65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GB" sz="1600" b="1" dirty="0" smtClean="0"/>
                        <a:t>RF System Length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× 0.8 !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× 10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613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commissioning time</a:t>
                      </a:r>
                      <a:endParaRPr lang="en-GB" sz="16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09900"/>
                          </a:solidFill>
                        </a:rPr>
                        <a:t>&lt;1 year </a:t>
                      </a:r>
                      <a:r>
                        <a:rPr lang="en-US" sz="1800" b="1" dirty="0" smtClean="0">
                          <a:solidFill>
                            <a:srgbClr val="009900"/>
                          </a:solidFill>
                          <a:latin typeface="Calibri"/>
                        </a:rPr>
                        <a:t>→ ?</a:t>
                      </a:r>
                      <a:endParaRPr lang="en-GB" sz="1800" b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&gt;10 years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Calibri"/>
                        </a:rPr>
                        <a:t>→?</a:t>
                      </a:r>
                      <a:endParaRPr lang="en-GB" sz="1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361217"/>
              </p:ext>
            </p:extLst>
          </p:nvPr>
        </p:nvGraphicFramePr>
        <p:xfrm>
          <a:off x="6248400" y="2057400"/>
          <a:ext cx="27432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543"/>
                <a:gridCol w="1175657"/>
              </a:tblGrid>
              <a:tr h="31242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LEP2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3500</a:t>
                      </a:r>
                      <a:endParaRPr lang="en-GB" sz="20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KEKB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940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SLC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500 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LEP3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320 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TLEP-H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009900"/>
                          </a:solidFill>
                        </a:rPr>
                        <a:t>140</a:t>
                      </a:r>
                      <a:endParaRPr lang="en-GB" sz="2000" b="1" i="1" dirty="0">
                        <a:solidFill>
                          <a:srgbClr val="0099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ATF2, FFTB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rgbClr val="0000FF"/>
                          </a:solidFill>
                        </a:rPr>
                        <a:t>72, 65</a:t>
                      </a:r>
                      <a:endParaRPr lang="en-GB" sz="20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C0099"/>
                          </a:solidFill>
                        </a:rPr>
                        <a:t>SuperKEKB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99"/>
                          </a:solidFill>
                        </a:rPr>
                        <a:t>50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err="1" smtClean="0">
                          <a:solidFill>
                            <a:srgbClr val="CC0099"/>
                          </a:solidFill>
                        </a:rPr>
                        <a:t>SAPPHiRE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99"/>
                          </a:solidFill>
                        </a:rPr>
                        <a:t>18 </a:t>
                      </a:r>
                      <a:endParaRPr lang="en-GB" sz="2000" b="1" i="1" dirty="0">
                        <a:solidFill>
                          <a:srgbClr val="CC0099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00"/>
                          </a:solidFill>
                        </a:rPr>
                        <a:t>ILC</a:t>
                      </a:r>
                      <a:endParaRPr lang="en-GB" sz="2000" b="1" i="1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CC0000"/>
                          </a:solidFill>
                        </a:rPr>
                        <a:t>5 – 8</a:t>
                      </a:r>
                      <a:endParaRPr lang="en-GB" sz="2000" b="1" i="1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420"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CLIC</a:t>
                      </a:r>
                      <a:endParaRPr lang="en-GB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1" dirty="0" smtClean="0">
                          <a:solidFill>
                            <a:srgbClr val="FF0000"/>
                          </a:solidFill>
                        </a:rPr>
                        <a:t>1 – 2 </a:t>
                      </a:r>
                      <a:endParaRPr lang="en-GB" sz="2000" b="1" i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5216" y="2977257"/>
            <a:ext cx="4104984" cy="2890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76800" y="1109990"/>
            <a:ext cx="11644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F</a:t>
            </a:r>
            <a:r>
              <a:rPr lang="en-US" sz="1100" dirty="0" smtClean="0">
                <a:solidFill>
                  <a:prstClr val="black"/>
                </a:solidFill>
              </a:rPr>
              <a:t>. Zimmermann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ggsCross3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421759"/>
            <a:ext cx="5867400" cy="3979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Performance Comparison (1)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Physics case as a Higgs Factory</a:t>
            </a:r>
          </a:p>
          <a:p>
            <a:pPr lvl="1"/>
            <a:r>
              <a:rPr lang="en-US" sz="1800" dirty="0" smtClean="0"/>
              <a:t>Similar : Not driven by the fact that the collider is linear or circular</a:t>
            </a:r>
          </a:p>
          <a:p>
            <a:pPr lvl="2"/>
            <a:r>
              <a:rPr lang="en-US" sz="1600" dirty="0"/>
              <a:t>Scan of the HZ threshold : </a:t>
            </a:r>
            <a:r>
              <a:rPr lang="de-DE" sz="1600" dirty="0"/>
              <a:t>√s = 210-240 </a:t>
            </a:r>
            <a:r>
              <a:rPr lang="de-DE" sz="1600" dirty="0" err="1"/>
              <a:t>GeV</a:t>
            </a:r>
            <a:r>
              <a:rPr lang="de-DE" sz="1600" dirty="0"/>
              <a:t>                              </a:t>
            </a:r>
            <a:r>
              <a:rPr lang="de-DE" sz="1400" dirty="0">
                <a:solidFill>
                  <a:schemeClr val="tx1"/>
                </a:solidFill>
              </a:rPr>
              <a:t>Spin</a:t>
            </a:r>
            <a:endParaRPr lang="en-US" sz="1400" dirty="0">
              <a:solidFill>
                <a:schemeClr val="tx1"/>
              </a:solidFill>
            </a:endParaRPr>
          </a:p>
          <a:p>
            <a:pPr lvl="2"/>
            <a:r>
              <a:rPr lang="en-US" sz="1600" dirty="0"/>
              <a:t>Maximum of the HZ cross section : √s = 240-250 </a:t>
            </a:r>
            <a:r>
              <a:rPr lang="en-US" sz="1600" dirty="0" err="1"/>
              <a:t>GeV</a:t>
            </a:r>
            <a:r>
              <a:rPr lang="en-US" sz="1600" dirty="0"/>
              <a:t>            </a:t>
            </a:r>
            <a:r>
              <a:rPr lang="en-US" sz="1400" dirty="0">
                <a:solidFill>
                  <a:srgbClr val="000000"/>
                </a:solidFill>
              </a:rPr>
              <a:t>Mass, </a:t>
            </a:r>
            <a:r>
              <a:rPr lang="en-US" sz="14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1400" baseline="-25000" dirty="0" err="1">
                <a:solidFill>
                  <a:srgbClr val="000000"/>
                </a:solidFill>
              </a:rPr>
              <a:t>HZ</a:t>
            </a:r>
            <a:r>
              <a:rPr lang="en-US" sz="1400" baseline="-25000" dirty="0">
                <a:solidFill>
                  <a:srgbClr val="000000"/>
                </a:solidFill>
              </a:rPr>
              <a:t>, </a:t>
            </a:r>
            <a:r>
              <a:rPr lang="en-US" sz="1400" dirty="0">
                <a:solidFill>
                  <a:srgbClr val="000000"/>
                </a:solidFill>
              </a:rPr>
              <a:t>BRs, Width</a:t>
            </a:r>
            <a:r>
              <a:rPr lang="en-US" sz="1400" dirty="0" smtClean="0">
                <a:solidFill>
                  <a:srgbClr val="000000"/>
                </a:solidFill>
              </a:rPr>
              <a:t>, …</a:t>
            </a:r>
            <a:endParaRPr lang="en-US" sz="1400" dirty="0">
              <a:solidFill>
                <a:srgbClr val="000000"/>
              </a:solidFill>
            </a:endParaRPr>
          </a:p>
          <a:p>
            <a:pPr lvl="2"/>
            <a:r>
              <a:rPr lang="en-US" sz="1600" dirty="0"/>
              <a:t>Just below or at the </a:t>
            </a:r>
            <a:r>
              <a:rPr lang="en-US" sz="1600" dirty="0" err="1"/>
              <a:t>tt</a:t>
            </a:r>
            <a:r>
              <a:rPr lang="en-US" sz="1600" dirty="0"/>
              <a:t> threshold : √s ~ 340-350 </a:t>
            </a:r>
            <a:r>
              <a:rPr lang="en-US" sz="1600" dirty="0" err="1"/>
              <a:t>GeV</a:t>
            </a:r>
            <a:r>
              <a:rPr lang="en-US" sz="1600" dirty="0"/>
              <a:t>               </a:t>
            </a:r>
            <a:r>
              <a:rPr lang="en-US" sz="1400" dirty="0">
                <a:solidFill>
                  <a:srgbClr val="000000"/>
                </a:solidFill>
              </a:rPr>
              <a:t>Width</a:t>
            </a:r>
          </a:p>
          <a:p>
            <a:pPr lvl="2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pic>
        <p:nvPicPr>
          <p:cNvPr id="8" name="Picture 7" descr="eeHZ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331" y="3714531"/>
            <a:ext cx="1463069" cy="838200"/>
          </a:xfrm>
          <a:prstGeom prst="rect">
            <a:avLst/>
          </a:prstGeom>
        </p:spPr>
      </p:pic>
      <p:pic>
        <p:nvPicPr>
          <p:cNvPr id="9" name="Picture 8" descr="eeHnn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009931"/>
            <a:ext cx="1524000" cy="101330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3505200" y="2800131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400800" y="2800131"/>
            <a:ext cx="0" cy="314690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 bwMode="auto">
          <a:xfrm>
            <a:off x="2362201" y="2800131"/>
            <a:ext cx="819149" cy="3146908"/>
          </a:xfrm>
          <a:prstGeom prst="rect">
            <a:avLst/>
          </a:prstGeom>
          <a:solidFill>
            <a:srgbClr val="CCFFCC">
              <a:alpha val="41000"/>
            </a:srgbClr>
          </a:solidFill>
          <a:ln w="28575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6019800" y="4247931"/>
            <a:ext cx="1051531" cy="76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705600" y="5467131"/>
            <a:ext cx="82293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5181600" y="4247931"/>
            <a:ext cx="1889731" cy="1371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6705600" y="5467131"/>
            <a:ext cx="822932" cy="4799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962400" y="5266332"/>
            <a:ext cx="66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</a:t>
            </a:r>
            <a:r>
              <a:rPr lang="en-US" sz="1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nn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57600" y="3790731"/>
            <a:ext cx="668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Z </a:t>
            </a:r>
            <a:r>
              <a:rPr lang="en-US" sz="1200" dirty="0" smtClean="0">
                <a:solidFill>
                  <a:srgbClr val="FF0000"/>
                </a:solidFill>
              </a:rPr>
              <a:t>→ All</a:t>
            </a:r>
            <a:r>
              <a:rPr lang="en-US" sz="12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en-US" sz="1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9809" y="2542401"/>
            <a:ext cx="1866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Unpolarized</a:t>
            </a:r>
            <a:r>
              <a:rPr lang="en-US" sz="1200" dirty="0" smtClean="0">
                <a:latin typeface="+mn-lt"/>
              </a:rPr>
              <a:t> cross sections</a:t>
            </a:r>
            <a:endParaRPr lang="en-US" sz="1200" dirty="0">
              <a:latin typeface="+mn-lt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676400" y="3589932"/>
            <a:ext cx="457200" cy="276999"/>
          </a:xfrm>
          <a:prstGeom prst="ellipse">
            <a:avLst/>
          </a:prstGeom>
          <a:noFill/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62600" y="2590800"/>
            <a:ext cx="117259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PJ and G. </a:t>
            </a:r>
            <a:r>
              <a:rPr lang="en-US" sz="1050" dirty="0" err="1" smtClean="0">
                <a:solidFill>
                  <a:prstClr val="black"/>
                </a:solidFill>
              </a:rPr>
              <a:t>Ganis</a:t>
            </a:r>
            <a:endParaRPr lang="en-US" sz="1050" dirty="0" smtClean="0">
              <a:solidFill>
                <a:prstClr val="black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304800" y="6324600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6074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18" y="244158"/>
            <a:ext cx="8259647" cy="1339850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Higgs </a:t>
            </a:r>
            <a:r>
              <a:rPr lang="en-US" dirty="0">
                <a:solidFill>
                  <a:srgbClr val="FFFFFF"/>
                </a:solidFill>
              </a:rPr>
              <a:t>b</a:t>
            </a:r>
            <a:r>
              <a:rPr lang="en-US" dirty="0" smtClean="0">
                <a:solidFill>
                  <a:srgbClr val="FFFFFF"/>
                </a:solidFill>
              </a:rPr>
              <a:t>oson production at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481" y="5268454"/>
            <a:ext cx="8550092" cy="1087896"/>
          </a:xfrm>
        </p:spPr>
        <p:txBody>
          <a:bodyPr>
            <a:noAutofit/>
          </a:bodyPr>
          <a:lstStyle/>
          <a:p>
            <a:r>
              <a:rPr lang="en-US" sz="1600" dirty="0" smtClean="0">
                <a:cs typeface="Symbol" charset="2"/>
              </a:rPr>
              <a:t>Cross-sections are </a:t>
            </a:r>
            <a:r>
              <a:rPr lang="en-US" sz="1600" dirty="0" smtClean="0">
                <a:solidFill>
                  <a:srgbClr val="000090"/>
                </a:solidFill>
                <a:cs typeface="Symbol" charset="2"/>
              </a:rPr>
              <a:t>LARGE: LHC </a:t>
            </a:r>
            <a:r>
              <a:rPr lang="en-US" sz="1600" b="1" dirty="0" smtClean="0">
                <a:solidFill>
                  <a:srgbClr val="000090"/>
                </a:solidFill>
                <a:cs typeface="Symbol" charset="2"/>
              </a:rPr>
              <a:t>is</a:t>
            </a:r>
            <a:r>
              <a:rPr lang="en-US" sz="1600" dirty="0" smtClean="0">
                <a:solidFill>
                  <a:srgbClr val="000090"/>
                </a:solidFill>
                <a:cs typeface="Symbol" charset="2"/>
              </a:rPr>
              <a:t> the first Higgs Factory </a:t>
            </a:r>
            <a:r>
              <a:rPr lang="en-US" sz="1600" dirty="0" smtClean="0">
                <a:solidFill>
                  <a:srgbClr val="000090"/>
                </a:solidFill>
                <a:cs typeface="Symbol" charset="2"/>
                <a:sym typeface="Wingdings"/>
              </a:rPr>
              <a:t> </a:t>
            </a:r>
            <a:r>
              <a:rPr lang="en-US" sz="1600" dirty="0" smtClean="0">
                <a:solidFill>
                  <a:srgbClr val="008000"/>
                </a:solidFill>
                <a:cs typeface="Symbol" charset="2"/>
                <a:sym typeface="Wingdings"/>
              </a:rPr>
              <a:t>Produced H~600k/Exp.</a:t>
            </a:r>
            <a:endParaRPr lang="en-US" sz="1600" dirty="0" smtClean="0">
              <a:solidFill>
                <a:srgbClr val="008000"/>
              </a:solidFill>
              <a:cs typeface="Symbol" charset="2"/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Theory systematics </a:t>
            </a:r>
            <a:r>
              <a:rPr lang="en-US" sz="1600" dirty="0" smtClean="0"/>
              <a:t>more relevant for </a:t>
            </a:r>
            <a:r>
              <a:rPr lang="en-US" sz="1600" dirty="0" err="1" smtClean="0">
                <a:solidFill>
                  <a:srgbClr val="FF0000"/>
                </a:solidFill>
              </a:rPr>
              <a:t>ggH</a:t>
            </a:r>
            <a:r>
              <a:rPr lang="en-US" sz="1600" dirty="0" smtClean="0"/>
              <a:t> and </a:t>
            </a:r>
            <a:r>
              <a:rPr lang="en-US" sz="1600" dirty="0" err="1" smtClean="0">
                <a:solidFill>
                  <a:srgbClr val="FF0000"/>
                </a:solidFill>
              </a:rPr>
              <a:t>ttH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rgbClr val="FF0000"/>
                </a:solidFill>
              </a:rPr>
              <a:t>- </a:t>
            </a:r>
            <a:r>
              <a:rPr lang="en-US" sz="1600" dirty="0" smtClean="0">
                <a:solidFill>
                  <a:srgbClr val="000090"/>
                </a:solidFill>
              </a:rPr>
              <a:t>Mass dependency </a:t>
            </a:r>
            <a:r>
              <a:rPr lang="en-US" sz="1600" dirty="0" smtClean="0"/>
              <a:t>very </a:t>
            </a:r>
            <a:r>
              <a:rPr lang="en-US" sz="1600" dirty="0" smtClean="0">
                <a:solidFill>
                  <a:srgbClr val="000090"/>
                </a:solidFill>
              </a:rPr>
              <a:t>weak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368167"/>
              </p:ext>
            </p:extLst>
          </p:nvPr>
        </p:nvGraphicFramePr>
        <p:xfrm>
          <a:off x="317483" y="2011621"/>
          <a:ext cx="8451561" cy="2934259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595846"/>
                <a:gridCol w="1088510"/>
                <a:gridCol w="1414512"/>
                <a:gridCol w="1392411"/>
                <a:gridCol w="1392411"/>
                <a:gridCol w="1567871"/>
              </a:tblGrid>
              <a:tr h="58720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</a:t>
                      </a:r>
                      <a:r>
                        <a:rPr lang="en-US" sz="1600" baseline="-25000" dirty="0" smtClean="0"/>
                        <a:t>H</a:t>
                      </a:r>
                      <a:r>
                        <a:rPr lang="en-US" sz="1600" dirty="0" smtClean="0"/>
                        <a:t>(125 </a:t>
                      </a:r>
                      <a:r>
                        <a:rPr lang="en-US" sz="1600" dirty="0" err="1" smtClean="0"/>
                        <a:t>GeV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solidFill>
                            <a:srgbClr val="CCFFCC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rgbClr val="CCFFCC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0" dirty="0" smtClean="0">
                          <a:solidFill>
                            <a:srgbClr val="CCFFCC"/>
                          </a:solidFill>
                        </a:rPr>
                        <a:t>(</a:t>
                      </a:r>
                      <a:r>
                        <a:rPr lang="en-US" sz="1600" baseline="0" dirty="0" err="1" smtClean="0">
                          <a:solidFill>
                            <a:srgbClr val="CCFFCC"/>
                          </a:solidFill>
                        </a:rPr>
                        <a:t>fb</a:t>
                      </a:r>
                      <a:r>
                        <a:rPr lang="en-US" sz="1600" baseline="0" dirty="0" smtClean="0">
                          <a:solidFill>
                            <a:srgbClr val="CCFFCC"/>
                          </a:solidFill>
                        </a:rPr>
                        <a:t>)</a:t>
                      </a:r>
                      <a:endParaRPr lang="en-US" sz="1600" dirty="0">
                        <a:solidFill>
                          <a:srgbClr val="CCFFCC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FFFF00"/>
                          </a:solidFill>
                        </a:rPr>
                        <a:t>th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r>
                        <a:rPr lang="en-US" sz="1600" baseline="-25000" dirty="0" smtClean="0">
                          <a:solidFill>
                            <a:srgbClr val="FFFF00"/>
                          </a:solidFill>
                        </a:rPr>
                        <a:t>TOT</a:t>
                      </a:r>
                      <a:endParaRPr lang="en-US" sz="1600" baseline="-250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FFFF00"/>
                          </a:solidFill>
                        </a:rPr>
                        <a:t>th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r>
                        <a:rPr lang="en-US" sz="1600" baseline="-25000" dirty="0" smtClean="0">
                          <a:solidFill>
                            <a:srgbClr val="FFFF00"/>
                          </a:solidFill>
                        </a:rPr>
                        <a:t>QCD-Scale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(</a:t>
                      </a:r>
                      <a:r>
                        <a:rPr lang="en-US" sz="1600" dirty="0" err="1" smtClean="0">
                          <a:solidFill>
                            <a:srgbClr val="FFFF00"/>
                          </a:solidFill>
                        </a:rPr>
                        <a:t>th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)</a:t>
                      </a:r>
                      <a:r>
                        <a:rPr lang="en-US" sz="1600" baseline="-25000" dirty="0" err="1" smtClean="0">
                          <a:solidFill>
                            <a:srgbClr val="FFFF00"/>
                          </a:solidFill>
                        </a:rPr>
                        <a:t>PDF+</a:t>
                      </a:r>
                      <a:r>
                        <a:rPr lang="en-US" sz="1600" baseline="-25000" dirty="0" err="1" smtClean="0">
                          <a:solidFill>
                            <a:srgbClr val="FFFF00"/>
                          </a:solidFill>
                          <a:latin typeface="Symbol" charset="2"/>
                          <a:cs typeface="Symbol" charset="2"/>
                        </a:rPr>
                        <a:t>a</a:t>
                      </a:r>
                      <a:r>
                        <a:rPr lang="en-US" sz="1600" baseline="-25000" dirty="0" err="1" smtClean="0">
                          <a:solidFill>
                            <a:srgbClr val="FFFF00"/>
                          </a:solidFill>
                          <a:latin typeface="+mn-lt"/>
                          <a:cs typeface="Symbol" charset="2"/>
                        </a:rPr>
                        <a:t>s</a:t>
                      </a:r>
                      <a:endParaRPr lang="en-US" sz="1600" baseline="-25000" dirty="0" smtClean="0">
                        <a:solidFill>
                          <a:srgbClr val="FFFF00"/>
                        </a:solidFill>
                        <a:latin typeface="+mn-lt"/>
                        <a:cs typeface="Symbol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ds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/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600" dirty="0" err="1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M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  <a:latin typeface="+mn-lt"/>
                          <a:cs typeface="+mn-cs"/>
                        </a:rPr>
                        <a:t>(.5GeV)</a:t>
                      </a:r>
                      <a:endParaRPr lang="en-US" sz="1600" baseline="-25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469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ggH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19.5 x 10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11%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8%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7%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0.8%</a:t>
                      </a:r>
                      <a:endParaRPr lang="en-US" sz="1600" dirty="0"/>
                    </a:p>
                  </a:txBody>
                  <a:tcPr anchor="ctr"/>
                </a:tc>
              </a:tr>
              <a:tr h="469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VBF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1.58 x 10</a:t>
                      </a:r>
                      <a:r>
                        <a:rPr lang="en-US" sz="1600" baseline="30000" dirty="0" smtClean="0"/>
                        <a:t>3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0.2%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0.4%</a:t>
                      </a:r>
                      <a:endParaRPr lang="en-US" sz="1600" dirty="0"/>
                    </a:p>
                  </a:txBody>
                  <a:tcPr anchor="ctr"/>
                </a:tc>
              </a:tr>
              <a:tr h="469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697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0.5%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1.3%</a:t>
                      </a:r>
                      <a:endParaRPr lang="en-US" sz="1600" dirty="0"/>
                    </a:p>
                  </a:txBody>
                  <a:tcPr anchor="ctr"/>
                </a:tc>
              </a:tr>
              <a:tr h="469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ZH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394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4%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1.3%</a:t>
                      </a:r>
                      <a:endParaRPr lang="en-US" sz="1600" dirty="0"/>
                    </a:p>
                  </a:txBody>
                  <a:tcPr anchor="ctr"/>
                </a:tc>
              </a:tr>
              <a:tr h="46941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ttH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130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11%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7%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8%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1.9%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17481" y="1618520"/>
            <a:ext cx="2736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8 </a:t>
            </a:r>
            <a:r>
              <a:rPr lang="en-US" sz="2000" dirty="0" err="1" smtClean="0">
                <a:solidFill>
                  <a:srgbClr val="000090"/>
                </a:solidFill>
              </a:rPr>
              <a:t>TeV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3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Performance Comparison (2)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Luminosity : Circular colliders can have several IP’s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600" dirty="0" smtClean="0"/>
              <a:t>Note : </a:t>
            </a:r>
            <a:r>
              <a:rPr lang="en-US" sz="1600" dirty="0" err="1" smtClean="0"/>
              <a:t>Lumi</a:t>
            </a:r>
            <a:r>
              <a:rPr lang="en-US" sz="1600" dirty="0" smtClean="0"/>
              <a:t> upgrade (</a:t>
            </a:r>
            <a:r>
              <a:rPr lang="en-US" sz="1600" dirty="0"/>
              <a:t>×3) now envisioned at ILC : luminosity is the </a:t>
            </a:r>
            <a:r>
              <a:rPr lang="en-US" sz="1600" dirty="0" smtClean="0"/>
              <a:t>key at low energy !</a:t>
            </a:r>
          </a:p>
          <a:p>
            <a:pPr lvl="2"/>
            <a:r>
              <a:rPr lang="en-US" sz="1600" dirty="0" smtClean="0"/>
              <a:t>Crossing point between circular and linear colliders ~ 450 </a:t>
            </a:r>
            <a:r>
              <a:rPr lang="en-US" sz="1600" dirty="0" err="1" smtClean="0"/>
              <a:t>GeV</a:t>
            </a:r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pic>
        <p:nvPicPr>
          <p:cNvPr id="7" name="Picture 6" descr="Roy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410888"/>
            <a:ext cx="7299246" cy="415171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216415" y="2020488"/>
            <a:ext cx="314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TLEP : Instantaneous </a:t>
            </a:r>
            <a:r>
              <a:rPr lang="en-US" sz="1200" dirty="0" err="1" smtClean="0">
                <a:solidFill>
                  <a:srgbClr val="0000CC"/>
                </a:solidFill>
                <a:latin typeface="+mn-lt"/>
              </a:rPr>
              <a:t>lumi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 at each IP (for 4 IP’s)</a:t>
            </a:r>
          </a:p>
          <a:p>
            <a:r>
              <a:rPr lang="en-US" sz="1200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rgbClr val="0000CC"/>
                </a:solidFill>
                <a:latin typeface="+mn-lt"/>
              </a:rPr>
              <a:t>             </a:t>
            </a:r>
            <a:r>
              <a:rPr lang="en-US" sz="1200" dirty="0" smtClean="0">
                <a:solidFill>
                  <a:srgbClr val="CC0099"/>
                </a:solidFill>
                <a:latin typeface="+mn-lt"/>
              </a:rPr>
              <a:t>Instantaneous </a:t>
            </a:r>
            <a:r>
              <a:rPr lang="en-US" sz="1200" dirty="0" err="1" smtClean="0">
                <a:solidFill>
                  <a:srgbClr val="CC0099"/>
                </a:solidFill>
                <a:latin typeface="+mn-lt"/>
              </a:rPr>
              <a:t>lumi</a:t>
            </a:r>
            <a:r>
              <a:rPr lang="en-US" sz="1200" dirty="0" smtClean="0">
                <a:solidFill>
                  <a:srgbClr val="CC0099"/>
                </a:solidFill>
                <a:latin typeface="+mn-lt"/>
              </a:rPr>
              <a:t> summed over 4 IP’s</a:t>
            </a:r>
            <a:endParaRPr lang="en-US" sz="12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7400" y="2169911"/>
            <a:ext cx="80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0099"/>
                </a:solidFill>
                <a:latin typeface="+mn-lt"/>
              </a:rPr>
              <a:t>Z, 2.10</a:t>
            </a:r>
            <a:r>
              <a:rPr lang="en-US" sz="1400" baseline="30000" dirty="0" smtClean="0">
                <a:solidFill>
                  <a:srgbClr val="CC0099"/>
                </a:solidFill>
                <a:latin typeface="+mn-lt"/>
              </a:rPr>
              <a:t>36</a:t>
            </a:r>
            <a:endParaRPr lang="en-US" sz="1400" baseline="30000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71954" y="2553888"/>
            <a:ext cx="1005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0099"/>
                </a:solidFill>
                <a:latin typeface="+mn-lt"/>
              </a:rPr>
              <a:t>WW, </a:t>
            </a:r>
            <a:r>
              <a:rPr lang="en-US" sz="1400" dirty="0">
                <a:solidFill>
                  <a:srgbClr val="CC0099"/>
                </a:solidFill>
                <a:latin typeface="+mn-lt"/>
              </a:rPr>
              <a:t>6</a:t>
            </a:r>
            <a:r>
              <a:rPr lang="en-US" sz="1400" dirty="0" smtClean="0">
                <a:solidFill>
                  <a:srgbClr val="CC0099"/>
                </a:solidFill>
                <a:latin typeface="+mn-lt"/>
              </a:rPr>
              <a:t>.10</a:t>
            </a:r>
            <a:r>
              <a:rPr lang="en-US" sz="1400" baseline="30000" dirty="0" smtClean="0">
                <a:solidFill>
                  <a:srgbClr val="CC0099"/>
                </a:solidFill>
                <a:latin typeface="+mn-lt"/>
              </a:rPr>
              <a:t>35</a:t>
            </a:r>
            <a:endParaRPr lang="en-US" sz="1400" baseline="30000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2957" y="2931911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CC0099"/>
                </a:solidFill>
                <a:latin typeface="+mn-lt"/>
              </a:rPr>
              <a:t>HZ</a:t>
            </a:r>
            <a:r>
              <a:rPr lang="en-US" sz="1400" dirty="0">
                <a:solidFill>
                  <a:srgbClr val="CC0099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CC0099"/>
                </a:solidFill>
                <a:latin typeface="+mn-lt"/>
              </a:rPr>
              <a:t>2.10</a:t>
            </a:r>
            <a:r>
              <a:rPr lang="en-US" sz="1400" baseline="30000" dirty="0" smtClean="0">
                <a:solidFill>
                  <a:srgbClr val="CC0099"/>
                </a:solidFill>
                <a:latin typeface="+mn-lt"/>
              </a:rPr>
              <a:t>35</a:t>
            </a:r>
            <a:endParaRPr lang="en-US" sz="1400" baseline="30000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2136" y="3312911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C0099"/>
                </a:solidFill>
                <a:latin typeface="+mn-lt"/>
              </a:rPr>
              <a:t>t</a:t>
            </a:r>
            <a:r>
              <a:rPr lang="en-US" sz="1400" dirty="0" err="1" smtClean="0">
                <a:solidFill>
                  <a:srgbClr val="CC0099"/>
                </a:solidFill>
                <a:latin typeface="+mn-lt"/>
              </a:rPr>
              <a:t>t</a:t>
            </a:r>
            <a:r>
              <a:rPr lang="en-US" sz="1400" dirty="0" smtClean="0">
                <a:solidFill>
                  <a:srgbClr val="CC0099"/>
                </a:solidFill>
                <a:latin typeface="+mn-lt"/>
              </a:rPr>
              <a:t> , 5.10</a:t>
            </a:r>
            <a:r>
              <a:rPr lang="en-US" sz="1400" baseline="30000" dirty="0" smtClean="0">
                <a:solidFill>
                  <a:srgbClr val="CC0099"/>
                </a:solidFill>
                <a:latin typeface="+mn-lt"/>
              </a:rPr>
              <a:t>34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94408" y="5300990"/>
            <a:ext cx="8589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R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Aleksan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0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EnergySpread_LEP3vsIL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36" y="4420334"/>
            <a:ext cx="2570864" cy="1859082"/>
          </a:xfrm>
          <a:prstGeom prst="rect">
            <a:avLst/>
          </a:prstGeom>
        </p:spPr>
      </p:pic>
      <p:pic>
        <p:nvPicPr>
          <p:cNvPr id="14" name="Picture 13" descr="I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675" y="4419600"/>
            <a:ext cx="2270125" cy="1840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Performance Comparison (3)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Number of Higgs Bosons produced at √s = 250 &amp; 350 </a:t>
            </a:r>
            <a:r>
              <a:rPr lang="en-US" sz="2000" dirty="0" err="1" smtClean="0"/>
              <a:t>GeV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lvl="1"/>
            <a:r>
              <a:rPr lang="en-US" sz="1600" dirty="0" smtClean="0"/>
              <a:t>Beam polarization not critical for Higgs boson studies (40% cross section increase)</a:t>
            </a:r>
          </a:p>
          <a:p>
            <a:pPr lvl="2"/>
            <a:r>
              <a:rPr lang="en-US" sz="1600" dirty="0" err="1" smtClean="0"/>
              <a:t>Beamstrahlung</a:t>
            </a:r>
            <a:r>
              <a:rPr lang="en-US" sz="1600" dirty="0" smtClean="0"/>
              <a:t> is critical</a:t>
            </a:r>
          </a:p>
          <a:p>
            <a:pPr lvl="3"/>
            <a:r>
              <a:rPr lang="en-US" sz="1600" dirty="0" smtClean="0"/>
              <a:t>Beam energy</a:t>
            </a:r>
          </a:p>
          <a:p>
            <a:pPr lvl="3"/>
            <a:r>
              <a:rPr lang="en-US" sz="1600" dirty="0" err="1">
                <a:latin typeface="Symbol" charset="2"/>
                <a:cs typeface="Symbol" charset="2"/>
              </a:rPr>
              <a:t>g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 Pileup</a:t>
            </a:r>
          </a:p>
          <a:p>
            <a:pPr lvl="3"/>
            <a:r>
              <a:rPr lang="en-US" sz="1600" dirty="0" smtClean="0"/>
              <a:t>Beam backgrounds</a:t>
            </a:r>
          </a:p>
          <a:p>
            <a:pPr lvl="3"/>
            <a:r>
              <a:rPr lang="en-US" sz="1600" dirty="0" smtClean="0"/>
              <a:t>Luminosity measurement</a:t>
            </a:r>
            <a:endParaRPr lang="en-US" dirty="0"/>
          </a:p>
          <a:p>
            <a:pPr lvl="3"/>
            <a:r>
              <a:rPr lang="en-US" sz="1600" dirty="0" smtClean="0"/>
              <a:t>…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905000" y="548799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8833541"/>
              </p:ext>
            </p:extLst>
          </p:nvPr>
        </p:nvGraphicFramePr>
        <p:xfrm>
          <a:off x="1219201" y="1351981"/>
          <a:ext cx="6629401" cy="2780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0813"/>
                <a:gridCol w="1229647"/>
                <a:gridCol w="1229647"/>
                <a:gridCol w="1229647"/>
                <a:gridCol w="1229647"/>
              </a:tblGrid>
              <a:tr h="28246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 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ILC-250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TLEP-240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ILC-350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TLEP-350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Lumi</a:t>
                      </a:r>
                      <a:r>
                        <a:rPr lang="en-US" sz="1400" b="1" dirty="0" smtClean="0"/>
                        <a:t> / IP / 5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err="1" smtClean="0"/>
                        <a:t>yrs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250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2.5 ab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350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650 fb</a:t>
                      </a:r>
                      <a:r>
                        <a:rPr lang="en-US" sz="1600" b="1" baseline="30000" dirty="0" smtClean="0"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 smtClean="0">
                        <a:solidFill>
                          <a:schemeClr val="tx1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# IP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9900"/>
                          </a:solidFill>
                        </a:rPr>
                        <a:t>4</a:t>
                      </a:r>
                      <a:endParaRPr lang="en-US" sz="16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Lumi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 / 5 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</a:rPr>
                        <a:t>yrs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250 fb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10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350 fb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2.5 ab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  <a:latin typeface="Symbol" charset="2"/>
                          <a:cs typeface="Symbol" charset="2"/>
                        </a:rPr>
                        <a:t>-1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D9"/>
                    </a:solidFill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CC0099"/>
                          </a:solidFill>
                        </a:rPr>
                        <a:t>Beam Polarization</a:t>
                      </a:r>
                      <a:endParaRPr lang="en-US" sz="14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80%, 30%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C0099"/>
                          </a:solidFill>
                        </a:rPr>
                        <a:t>80%,</a:t>
                      </a:r>
                      <a:r>
                        <a:rPr lang="en-US" sz="1600" b="1" baseline="0" dirty="0" smtClean="0">
                          <a:solidFill>
                            <a:srgbClr val="CC0099"/>
                          </a:solidFill>
                        </a:rPr>
                        <a:t>30%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CC0099"/>
                          </a:solidFill>
                        </a:rPr>
                        <a:t>–</a:t>
                      </a:r>
                      <a:endParaRPr lang="en-US" sz="1600" b="1" dirty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L</a:t>
                      </a:r>
                      <a:r>
                        <a:rPr lang="en-US" sz="1600" b="1" baseline="-25000" dirty="0" smtClean="0">
                          <a:solidFill>
                            <a:srgbClr val="FF6600"/>
                          </a:solidFill>
                        </a:rPr>
                        <a:t>0.01</a:t>
                      </a:r>
                      <a:r>
                        <a:rPr lang="en-US" sz="1600" b="1" baseline="0" dirty="0" smtClean="0">
                          <a:solidFill>
                            <a:srgbClr val="FF6600"/>
                          </a:solidFill>
                        </a:rPr>
                        <a:t> 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(</a:t>
                      </a:r>
                      <a:r>
                        <a:rPr lang="en-US" sz="1200" b="0" baseline="0" dirty="0" err="1" smtClean="0">
                          <a:solidFill>
                            <a:srgbClr val="FF6600"/>
                          </a:solidFill>
                        </a:rPr>
                        <a:t>beamstrahlung</a:t>
                      </a:r>
                      <a:r>
                        <a:rPr lang="en-US" sz="1200" b="0" baseline="0" dirty="0" smtClean="0">
                          <a:solidFill>
                            <a:srgbClr val="FF6600"/>
                          </a:solidFill>
                        </a:rPr>
                        <a:t>)</a:t>
                      </a:r>
                      <a:endParaRPr lang="en-US" sz="1200" b="0" baseline="-25000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88%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80%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6600"/>
                          </a:solidFill>
                        </a:rPr>
                        <a:t>100%</a:t>
                      </a:r>
                      <a:endParaRPr 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673"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# of HZ events</a:t>
                      </a:r>
                      <a:endParaRPr lang="en-US" sz="1400" b="1" baseline="0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70,000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2,000,000 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65,000</a:t>
                      </a:r>
                      <a:endParaRPr lang="en-US" sz="1400" b="1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325,000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</a:tr>
              <a:tr h="31071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# of WW</a:t>
                      </a:r>
                      <a:r>
                        <a:rPr lang="en-US" sz="1400" dirty="0" smtClean="0">
                          <a:solidFill>
                            <a:srgbClr val="660066"/>
                          </a:solidFill>
                        </a:rPr>
                        <a:t>→</a:t>
                      </a:r>
                      <a:r>
                        <a:rPr lang="en-US" sz="1400" b="1" baseline="0" dirty="0" smtClean="0">
                          <a:solidFill>
                            <a:srgbClr val="660066"/>
                          </a:solidFill>
                        </a:rPr>
                        <a:t>H events </a:t>
                      </a:r>
                      <a:endParaRPr lang="en-US" sz="1400" b="1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660066"/>
                          </a:solidFill>
                        </a:rPr>
                        <a:t>1,500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solidFill>
                            <a:srgbClr val="660066"/>
                          </a:solidFill>
                        </a:rPr>
                        <a:t>50,000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12,000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660066"/>
                          </a:solidFill>
                        </a:rPr>
                        <a:t>65,000</a:t>
                      </a:r>
                      <a:endParaRPr lang="en-US" sz="1600" b="1" dirty="0">
                        <a:solidFill>
                          <a:srgbClr val="660066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FDB"/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791200" y="6367790"/>
            <a:ext cx="811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M</a:t>
            </a:r>
            <a:r>
              <a:rPr lang="en-US" sz="1100" dirty="0" smtClean="0">
                <a:solidFill>
                  <a:prstClr val="black"/>
                </a:solidFill>
              </a:rPr>
              <a:t>. </a:t>
            </a:r>
            <a:r>
              <a:rPr lang="en-US" sz="1100" dirty="0" err="1" smtClean="0">
                <a:solidFill>
                  <a:prstClr val="black"/>
                </a:solidFill>
              </a:rPr>
              <a:t>Zanetti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9000" y="6352401"/>
            <a:ext cx="145424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ILD TPC at 500 </a:t>
            </a:r>
            <a:r>
              <a:rPr lang="en-US" sz="1200" b="1" dirty="0" err="1" smtClean="0">
                <a:latin typeface="+mn-lt"/>
              </a:rPr>
              <a:t>GeV</a:t>
            </a:r>
            <a:endParaRPr lang="en-US" sz="1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36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Performance Comparison (4)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Example :  </a:t>
            </a:r>
            <a:r>
              <a:rPr lang="en-US" sz="1800" dirty="0" err="1"/>
              <a:t>e</a:t>
            </a:r>
            <a:r>
              <a:rPr lang="en-US" sz="1800" baseline="30000" dirty="0" err="1">
                <a:latin typeface="Symbol" charset="2"/>
                <a:cs typeface="Symbol" charset="2"/>
              </a:rPr>
              <a:t>+</a:t>
            </a:r>
            <a:r>
              <a:rPr lang="en-US" sz="1800" dirty="0" err="1"/>
              <a:t>e</a:t>
            </a:r>
            <a:r>
              <a:rPr lang="en-US" sz="1800" baseline="30000" dirty="0">
                <a:latin typeface="Symbol" charset="2"/>
                <a:cs typeface="Symbol" charset="2"/>
              </a:rPr>
              <a:t>-</a:t>
            </a:r>
            <a:r>
              <a:rPr lang="en-US" sz="1800" dirty="0"/>
              <a:t> → ZH → </a:t>
            </a:r>
            <a:r>
              <a:rPr lang="en-US" sz="1800" dirty="0" err="1" smtClean="0"/>
              <a:t>l</a:t>
            </a:r>
            <a:r>
              <a:rPr lang="en-US" sz="18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800" dirty="0" err="1" smtClean="0"/>
              <a:t>l</a:t>
            </a:r>
            <a:r>
              <a:rPr lang="en-US" sz="1800" baseline="30000" dirty="0" smtClean="0">
                <a:latin typeface="Symbol" charset="2"/>
                <a:cs typeface="Symbol" charset="2"/>
              </a:rPr>
              <a:t>- </a:t>
            </a:r>
            <a:r>
              <a:rPr lang="en-US" sz="1800" dirty="0" smtClean="0"/>
              <a:t>+ anything  </a:t>
            </a:r>
            <a:endParaRPr lang="en-US" sz="1800" dirty="0"/>
          </a:p>
          <a:p>
            <a:pPr lvl="1"/>
            <a:r>
              <a:rPr lang="en-US" sz="1400" dirty="0" smtClean="0"/>
              <a:t>Measure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/>
              <a:t>HZ</a:t>
            </a:r>
            <a:r>
              <a:rPr lang="en-US" sz="1400" dirty="0" smtClean="0"/>
              <a:t> ~ g</a:t>
            </a:r>
            <a:r>
              <a:rPr lang="en-US" sz="1400" baseline="30000" dirty="0" smtClean="0"/>
              <a:t>2</a:t>
            </a:r>
            <a:r>
              <a:rPr lang="en-US" sz="1400" baseline="-25000" dirty="0" smtClean="0"/>
              <a:t>HZZ</a:t>
            </a:r>
            <a:endParaRPr lang="en-US" sz="1400" baseline="-25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20910"/>
              </p:ext>
            </p:extLst>
          </p:nvPr>
        </p:nvGraphicFramePr>
        <p:xfrm>
          <a:off x="3886200" y="1516680"/>
          <a:ext cx="4838703" cy="46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2901"/>
                <a:gridCol w="1612901"/>
                <a:gridCol w="1612901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ILC-250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TLEP-240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H→bb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H→cc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6.9%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1.4%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BR(H→WW*)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8.0%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tt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5.0%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BR(H→ZZ*)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28%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gg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27%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3.0%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HZ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chemeClr val="tx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✕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BR(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</a:rPr>
                        <a:t>H→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mm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–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INV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 &lt; 1.5%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&lt;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0.3%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40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8 MeV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ILC-350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TLEP-350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400" b="1" baseline="-25000" dirty="0" err="1" smtClean="0">
                          <a:solidFill>
                            <a:schemeClr val="tx1"/>
                          </a:solidFill>
                        </a:rPr>
                        <a:t>WW→H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0.5%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10" descr="llXv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5" y="4038600"/>
            <a:ext cx="3356675" cy="2276366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97576" y="1505161"/>
            <a:ext cx="914400" cy="1828800"/>
          </a:xfrm>
          <a:custGeom>
            <a:avLst/>
            <a:gdLst>
              <a:gd name="connsiteX0" fmla="*/ 0 w 914400"/>
              <a:gd name="connsiteY0" fmla="*/ 0 h 1828800"/>
              <a:gd name="connsiteX1" fmla="*/ 914400 w 914400"/>
              <a:gd name="connsiteY1" fmla="*/ 903768 h 1828800"/>
              <a:gd name="connsiteX2" fmla="*/ 0 w 914400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1828800">
                <a:moveTo>
                  <a:pt x="0" y="0"/>
                </a:moveTo>
                <a:lnTo>
                  <a:pt x="914400" y="903768"/>
                </a:lnTo>
                <a:lnTo>
                  <a:pt x="0" y="1828800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126376" y="1499845"/>
            <a:ext cx="925033" cy="9090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6809" y="302384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</a:t>
            </a:r>
            <a:r>
              <a:rPr lang="en-GB" baseline="30000" dirty="0" smtClean="0"/>
              <a:t>+</a:t>
            </a:r>
            <a:endParaRPr lang="en-GB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613009" y="149984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</a:t>
            </a:r>
            <a:r>
              <a:rPr lang="en-GB" baseline="30000" dirty="0" smtClean="0"/>
              <a:t>-</a:t>
            </a:r>
            <a:endParaRPr lang="en-GB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00925" y="2033245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Z*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2441809" y="2959313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441809" y="1499845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</a:t>
            </a:r>
            <a:endParaRPr lang="en-GB" dirty="0"/>
          </a:p>
        </p:txBody>
      </p:sp>
      <p:grpSp>
        <p:nvGrpSpPr>
          <p:cNvPr id="19" name="Group 20"/>
          <p:cNvGrpSpPr/>
          <p:nvPr/>
        </p:nvGrpSpPr>
        <p:grpSpPr>
          <a:xfrm>
            <a:off x="1222609" y="2369944"/>
            <a:ext cx="914400" cy="76200"/>
            <a:chOff x="0" y="4336312"/>
            <a:chExt cx="5486400" cy="1864240"/>
          </a:xfrm>
        </p:grpSpPr>
        <p:grpSp>
          <p:nvGrpSpPr>
            <p:cNvPr id="20" name="Group 12"/>
            <p:cNvGrpSpPr/>
            <p:nvPr/>
          </p:nvGrpSpPr>
          <p:grpSpPr>
            <a:xfrm>
              <a:off x="0" y="4336312"/>
              <a:ext cx="2743200" cy="1857152"/>
              <a:chOff x="0" y="4336312"/>
              <a:chExt cx="7315200" cy="1857152"/>
            </a:xfrm>
          </p:grpSpPr>
          <p:grpSp>
            <p:nvGrpSpPr>
              <p:cNvPr id="28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32" name="Freeform 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Freeform 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9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30" name="Freeform 10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Freeform 11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1" name="Group 13"/>
            <p:cNvGrpSpPr/>
            <p:nvPr/>
          </p:nvGrpSpPr>
          <p:grpSpPr>
            <a:xfrm>
              <a:off x="2743200" y="4343400"/>
              <a:ext cx="2743200" cy="1857152"/>
              <a:chOff x="0" y="4336312"/>
              <a:chExt cx="7315200" cy="1857152"/>
            </a:xfrm>
          </p:grpSpPr>
          <p:grpSp>
            <p:nvGrpSpPr>
              <p:cNvPr id="22" name="Group 8"/>
              <p:cNvGrpSpPr/>
              <p:nvPr/>
            </p:nvGrpSpPr>
            <p:grpSpPr>
              <a:xfrm>
                <a:off x="0" y="4336312"/>
                <a:ext cx="3657600" cy="1850064"/>
                <a:chOff x="0" y="4336312"/>
                <a:chExt cx="7315200" cy="1850064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3" name="Group 9"/>
              <p:cNvGrpSpPr/>
              <p:nvPr/>
            </p:nvGrpSpPr>
            <p:grpSpPr>
              <a:xfrm>
                <a:off x="3657600" y="4343400"/>
                <a:ext cx="3657600" cy="1850064"/>
                <a:chOff x="0" y="4336312"/>
                <a:chExt cx="7315200" cy="1850064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0" y="4336312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>
                  <a:off x="3657600" y="4343400"/>
                  <a:ext cx="3657600" cy="1842976"/>
                </a:xfrm>
                <a:custGeom>
                  <a:avLst/>
                  <a:gdLst>
                    <a:gd name="connsiteX0" fmla="*/ 0 w 3657600"/>
                    <a:gd name="connsiteY0" fmla="*/ 905539 h 1842976"/>
                    <a:gd name="connsiteX1" fmla="*/ 914400 w 3657600"/>
                    <a:gd name="connsiteY1" fmla="*/ 1772 h 1842976"/>
                    <a:gd name="connsiteX2" fmla="*/ 1839433 w 3657600"/>
                    <a:gd name="connsiteY2" fmla="*/ 916172 h 1842976"/>
                    <a:gd name="connsiteX3" fmla="*/ 2753833 w 3657600"/>
                    <a:gd name="connsiteY3" fmla="*/ 1841204 h 1842976"/>
                    <a:gd name="connsiteX4" fmla="*/ 3657600 w 3657600"/>
                    <a:gd name="connsiteY4" fmla="*/ 905539 h 1842976"/>
                    <a:gd name="connsiteX5" fmla="*/ 3657600 w 3657600"/>
                    <a:gd name="connsiteY5" fmla="*/ 905539 h 1842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57600" h="1842976">
                      <a:moveTo>
                        <a:pt x="0" y="905539"/>
                      </a:moveTo>
                      <a:cubicBezTo>
                        <a:pt x="303914" y="452769"/>
                        <a:pt x="607828" y="0"/>
                        <a:pt x="914400" y="1772"/>
                      </a:cubicBezTo>
                      <a:cubicBezTo>
                        <a:pt x="1220972" y="3544"/>
                        <a:pt x="1532861" y="609600"/>
                        <a:pt x="1839433" y="916172"/>
                      </a:cubicBezTo>
                      <a:cubicBezTo>
                        <a:pt x="2146005" y="1222744"/>
                        <a:pt x="2450805" y="1842976"/>
                        <a:pt x="2753833" y="1841204"/>
                      </a:cubicBezTo>
                      <a:cubicBezTo>
                        <a:pt x="3056861" y="1839432"/>
                        <a:pt x="3657600" y="905539"/>
                        <a:pt x="3657600" y="905539"/>
                      </a:cubicBezTo>
                      <a:lnTo>
                        <a:pt x="3657600" y="905539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grpSp>
        <p:nvGrpSpPr>
          <p:cNvPr id="34" name="Group 97"/>
          <p:cNvGrpSpPr/>
          <p:nvPr/>
        </p:nvGrpSpPr>
        <p:grpSpPr>
          <a:xfrm>
            <a:off x="2761364" y="2133600"/>
            <a:ext cx="770481" cy="1828800"/>
            <a:chOff x="3367555" y="4062755"/>
            <a:chExt cx="770481" cy="1828800"/>
          </a:xfrm>
        </p:grpSpPr>
        <p:grpSp>
          <p:nvGrpSpPr>
            <p:cNvPr id="35" name="Group 65"/>
            <p:cNvGrpSpPr/>
            <p:nvPr/>
          </p:nvGrpSpPr>
          <p:grpSpPr>
            <a:xfrm rot="2700000">
              <a:off x="2491255" y="4939055"/>
              <a:ext cx="1828800" cy="76200"/>
              <a:chOff x="914400" y="2438400"/>
              <a:chExt cx="1828800" cy="7620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9144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53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6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5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6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6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63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4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54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55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9" name="Freeform 58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60" name="Freeform 59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56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7" name="Freeform 56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8" name="Freeform 57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  <p:grpSp>
            <p:nvGrpSpPr>
              <p:cNvPr id="38" name="Group 51"/>
              <p:cNvGrpSpPr/>
              <p:nvPr/>
            </p:nvGrpSpPr>
            <p:grpSpPr>
              <a:xfrm>
                <a:off x="1828800" y="2438400"/>
                <a:ext cx="914400" cy="76200"/>
                <a:chOff x="0" y="4336312"/>
                <a:chExt cx="5486400" cy="1864240"/>
              </a:xfrm>
            </p:grpSpPr>
            <p:grpSp>
              <p:nvGrpSpPr>
                <p:cNvPr id="39" name="Group 12"/>
                <p:cNvGrpSpPr/>
                <p:nvPr/>
              </p:nvGrpSpPr>
              <p:grpSpPr>
                <a:xfrm>
                  <a:off x="0" y="4336312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7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51" name="Freeform 5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2" name="Freeform 6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8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9" name="Freeform 10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50" name="Freeform 11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grpSp>
              <p:nvGrpSpPr>
                <p:cNvPr id="40" name="Group 13"/>
                <p:cNvGrpSpPr/>
                <p:nvPr/>
              </p:nvGrpSpPr>
              <p:grpSpPr>
                <a:xfrm>
                  <a:off x="2743200" y="4343400"/>
                  <a:ext cx="2743200" cy="1857152"/>
                  <a:chOff x="0" y="4336312"/>
                  <a:chExt cx="7315200" cy="1857152"/>
                </a:xfrm>
              </p:grpSpPr>
              <p:grpSp>
                <p:nvGrpSpPr>
                  <p:cNvPr id="41" name="Group 8"/>
                  <p:cNvGrpSpPr/>
                  <p:nvPr/>
                </p:nvGrpSpPr>
                <p:grpSpPr>
                  <a:xfrm>
                    <a:off x="0" y="4336312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5" name="Freeform 44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6" name="Freeform 45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42" name="Group 9"/>
                  <p:cNvGrpSpPr/>
                  <p:nvPr/>
                </p:nvGrpSpPr>
                <p:grpSpPr>
                  <a:xfrm>
                    <a:off x="3657600" y="4343400"/>
                    <a:ext cx="3657600" cy="1850064"/>
                    <a:chOff x="0" y="4336312"/>
                    <a:chExt cx="7315200" cy="1850064"/>
                  </a:xfrm>
                </p:grpSpPr>
                <p:sp>
                  <p:nvSpPr>
                    <p:cNvPr id="43" name="Freeform 42"/>
                    <p:cNvSpPr/>
                    <p:nvPr/>
                  </p:nvSpPr>
                  <p:spPr>
                    <a:xfrm>
                      <a:off x="0" y="4336312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44" name="Freeform 43"/>
                    <p:cNvSpPr/>
                    <p:nvPr/>
                  </p:nvSpPr>
                  <p:spPr>
                    <a:xfrm>
                      <a:off x="3657600" y="4343400"/>
                      <a:ext cx="3657600" cy="1842976"/>
                    </a:xfrm>
                    <a:custGeom>
                      <a:avLst/>
                      <a:gdLst>
                        <a:gd name="connsiteX0" fmla="*/ 0 w 3657600"/>
                        <a:gd name="connsiteY0" fmla="*/ 905539 h 1842976"/>
                        <a:gd name="connsiteX1" fmla="*/ 914400 w 3657600"/>
                        <a:gd name="connsiteY1" fmla="*/ 1772 h 1842976"/>
                        <a:gd name="connsiteX2" fmla="*/ 1839433 w 3657600"/>
                        <a:gd name="connsiteY2" fmla="*/ 916172 h 1842976"/>
                        <a:gd name="connsiteX3" fmla="*/ 2753833 w 3657600"/>
                        <a:gd name="connsiteY3" fmla="*/ 1841204 h 1842976"/>
                        <a:gd name="connsiteX4" fmla="*/ 3657600 w 3657600"/>
                        <a:gd name="connsiteY4" fmla="*/ 905539 h 1842976"/>
                        <a:gd name="connsiteX5" fmla="*/ 3657600 w 3657600"/>
                        <a:gd name="connsiteY5" fmla="*/ 905539 h 18429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657600" h="1842976">
                          <a:moveTo>
                            <a:pt x="0" y="905539"/>
                          </a:moveTo>
                          <a:cubicBezTo>
                            <a:pt x="303914" y="452769"/>
                            <a:pt x="607828" y="0"/>
                            <a:pt x="914400" y="1772"/>
                          </a:cubicBezTo>
                          <a:cubicBezTo>
                            <a:pt x="1220972" y="3544"/>
                            <a:pt x="1532861" y="609600"/>
                            <a:pt x="1839433" y="916172"/>
                          </a:cubicBezTo>
                          <a:cubicBezTo>
                            <a:pt x="2146005" y="1222744"/>
                            <a:pt x="2450805" y="1842976"/>
                            <a:pt x="2753833" y="1841204"/>
                          </a:cubicBezTo>
                          <a:cubicBezTo>
                            <a:pt x="3056861" y="1839432"/>
                            <a:pt x="3657600" y="905539"/>
                            <a:pt x="3657600" y="905539"/>
                          </a:cubicBezTo>
                          <a:lnTo>
                            <a:pt x="3657600" y="905539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36" name="Rectangle 35"/>
            <p:cNvSpPr/>
            <p:nvPr/>
          </p:nvSpPr>
          <p:spPr>
            <a:xfrm rot="2700000">
              <a:off x="3560957" y="5291963"/>
              <a:ext cx="762000" cy="3921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7" name="Oval 66"/>
          <p:cNvSpPr/>
          <p:nvPr/>
        </p:nvSpPr>
        <p:spPr bwMode="auto">
          <a:xfrm>
            <a:off x="2078936" y="2297979"/>
            <a:ext cx="123640" cy="140421"/>
          </a:xfrm>
          <a:prstGeom prst="ellipse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2993336" y="1447800"/>
            <a:ext cx="123640" cy="140421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9" name="Straight Connector 68"/>
          <p:cNvCxnSpPr>
            <a:stCxn id="36" idx="1"/>
          </p:cNvCxnSpPr>
          <p:nvPr/>
        </p:nvCxnSpPr>
        <p:spPr bwMode="auto">
          <a:xfrm>
            <a:off x="3066358" y="3289480"/>
            <a:ext cx="2309" cy="59672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>
            <a:stCxn id="36" idx="1"/>
          </p:cNvCxnSpPr>
          <p:nvPr/>
        </p:nvCxnSpPr>
        <p:spPr bwMode="auto">
          <a:xfrm>
            <a:off x="3066358" y="3289480"/>
            <a:ext cx="541687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2769845" y="37762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+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074645" y="2938046"/>
            <a:ext cx="659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>
                <a:latin typeface="Symbol" charset="2"/>
                <a:cs typeface="Symbol" charset="2"/>
              </a:rPr>
              <a:t>, m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endParaRPr lang="en-US" sz="1600" baseline="30000" dirty="0">
              <a:latin typeface="Symbol" charset="2"/>
              <a:cs typeface="Symbol" charset="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626845" y="3045023"/>
            <a:ext cx="510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n-US" sz="1400" b="1" dirty="0" err="1" smtClean="0">
                <a:solidFill>
                  <a:srgbClr val="FF0000"/>
                </a:solidFill>
                <a:latin typeface="+mn-lt"/>
              </a:rPr>
              <a:t>g</a:t>
            </a:r>
            <a:r>
              <a:rPr lang="en-US" sz="1400" b="1" baseline="-25000" dirty="0" err="1" smtClean="0">
                <a:solidFill>
                  <a:srgbClr val="FF0000"/>
                </a:solidFill>
                <a:latin typeface="+mn-lt"/>
              </a:rPr>
              <a:t>HZZ</a:t>
            </a:r>
            <a:endParaRPr lang="en-US" sz="1400" b="1" baseline="-25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74" name="Curved Connector 73"/>
          <p:cNvCxnSpPr/>
          <p:nvPr/>
        </p:nvCxnSpPr>
        <p:spPr bwMode="auto">
          <a:xfrm rot="5400000" flipH="1" flipV="1">
            <a:off x="1634762" y="2674917"/>
            <a:ext cx="669965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5" name="TextBox 74"/>
          <p:cNvSpPr txBox="1"/>
          <p:nvPr/>
        </p:nvSpPr>
        <p:spPr>
          <a:xfrm>
            <a:off x="4833637" y="1066800"/>
            <a:ext cx="293876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+mn-lt"/>
              </a:rPr>
              <a:t>Summary of measurements</a:t>
            </a:r>
            <a:endParaRPr lang="en-US" sz="18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438400" y="4306669"/>
            <a:ext cx="87753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TLEP-240</a:t>
            </a:r>
          </a:p>
          <a:p>
            <a:r>
              <a:rPr lang="en-US" sz="1200" dirty="0" smtClean="0"/>
              <a:t>1 year</a:t>
            </a:r>
          </a:p>
          <a:p>
            <a:r>
              <a:rPr lang="en-US" sz="1200" dirty="0" smtClean="0"/>
              <a:t>1 detector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892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73" y="95451"/>
            <a:ext cx="8890567" cy="663574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</a:t>
            </a:r>
            <a:r>
              <a:rPr lang="en-US" dirty="0" smtClean="0">
                <a:solidFill>
                  <a:srgbClr val="FFFFFF"/>
                </a:solidFill>
              </a:rPr>
              <a:t>(5)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Determination of the total width</a:t>
            </a:r>
          </a:p>
          <a:p>
            <a:pPr lvl="1"/>
            <a:r>
              <a:rPr lang="en-US" sz="1600" dirty="0" smtClean="0"/>
              <a:t>From the number of HZ events and of ZZZ events at √s = 240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From the </a:t>
            </a:r>
            <a:r>
              <a:rPr lang="en-US" sz="1600" dirty="0" err="1" smtClean="0"/>
              <a:t>bb</a:t>
            </a:r>
            <a:r>
              <a:rPr lang="en-US" sz="1600" dirty="0" err="1" smtClean="0">
                <a:latin typeface="Symbol" charset="2"/>
                <a:cs typeface="Symbol" charset="2"/>
              </a:rPr>
              <a:t>nn</a:t>
            </a:r>
            <a:r>
              <a:rPr lang="en-US" sz="1600" dirty="0" smtClean="0"/>
              <a:t> final state  at √s = 350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altLang="en-US" smtClean="0"/>
              <a:t>Paris, 14 Juin 2013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8282213"/>
              </p:ext>
            </p:extLst>
          </p:nvPr>
        </p:nvGraphicFramePr>
        <p:xfrm>
          <a:off x="381000" y="1687513"/>
          <a:ext cx="479425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3" imgW="2959100" imgH="228600" progId="Equation.3">
                  <p:embed/>
                </p:oleObj>
              </mc:Choice>
              <mc:Fallback>
                <p:oleObj name="Equation" r:id="rId3" imgW="2959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" y="1687513"/>
                        <a:ext cx="479425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532210"/>
              </p:ext>
            </p:extLst>
          </p:nvPr>
        </p:nvGraphicFramePr>
        <p:xfrm>
          <a:off x="762000" y="2590800"/>
          <a:ext cx="7450137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5" imgW="4597400" imgH="215900" progId="Equation.3">
                  <p:embed/>
                </p:oleObj>
              </mc:Choice>
              <mc:Fallback>
                <p:oleObj name="Equation" r:id="rId5" imgW="45974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0" y="2590800"/>
                        <a:ext cx="7450137" cy="349250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914105"/>
              </p:ext>
            </p:extLst>
          </p:nvPr>
        </p:nvGraphicFramePr>
        <p:xfrm>
          <a:off x="5753100" y="1676400"/>
          <a:ext cx="30861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7" imgW="1905000" imgH="228600" progId="Equation.3">
                  <p:embed/>
                </p:oleObj>
              </mc:Choice>
              <mc:Fallback>
                <p:oleObj name="Equation" r:id="rId7" imgW="19050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53100" y="1676400"/>
                        <a:ext cx="3086100" cy="369887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ight Arrow 9"/>
          <p:cNvSpPr/>
          <p:nvPr/>
        </p:nvSpPr>
        <p:spPr bwMode="auto">
          <a:xfrm>
            <a:off x="5181600" y="1687513"/>
            <a:ext cx="571500" cy="2936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0" descr="WWH350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96" y="2971800"/>
            <a:ext cx="3808204" cy="3276600"/>
          </a:xfrm>
          <a:prstGeom prst="rect">
            <a:avLst/>
          </a:prstGeom>
        </p:spPr>
      </p:pic>
      <p:pic>
        <p:nvPicPr>
          <p:cNvPr id="12" name="Picture 3" descr="\\cern.ch\dfs\Users\j\janot\Public\GIF2001\fusionww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21" y="4572000"/>
            <a:ext cx="1655579" cy="128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J:\Public\Moriond2001\brempro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39" y="3352800"/>
            <a:ext cx="1683261" cy="117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>
            <a:off x="3200400" y="3962400"/>
            <a:ext cx="33528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V="1">
            <a:off x="3242436" y="5105400"/>
            <a:ext cx="4529964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3028950" y="3505200"/>
            <a:ext cx="40005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048000" y="3124200"/>
            <a:ext cx="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352800" y="3429000"/>
            <a:ext cx="264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1800" y="2895600"/>
            <a:ext cx="264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charset="2"/>
                <a:cs typeface="Symbol" charset="2"/>
              </a:rPr>
              <a:t>n</a:t>
            </a:r>
            <a:endParaRPr lang="en-US" sz="1200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989442" y="2785646"/>
            <a:ext cx="2529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-</a:t>
            </a:r>
            <a:endParaRPr lang="en-US" sz="16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465278"/>
              </p:ext>
            </p:extLst>
          </p:nvPr>
        </p:nvGraphicFramePr>
        <p:xfrm>
          <a:off x="2667000" y="6096000"/>
          <a:ext cx="2590800" cy="620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600"/>
                <a:gridCol w="863600"/>
                <a:gridCol w="863600"/>
              </a:tblGrid>
              <a:tr h="310368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ILC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TLEP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3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H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5.5%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1.1%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23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762000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Performance Comparison (6)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Precision on couplings, cross sections, mass, width, …</a:t>
            </a:r>
          </a:p>
          <a:p>
            <a:pPr lvl="1"/>
            <a:r>
              <a:rPr lang="en-US" sz="1800" dirty="0" smtClean="0"/>
              <a:t>Summary of the ICFA HF2012 workshop (FNAL, Nov. 2012)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pic>
        <p:nvPicPr>
          <p:cNvPr id="7" name="Content Placeholder 6" descr="HF201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511" b="-7511"/>
          <a:stretch>
            <a:fillRect/>
          </a:stretch>
        </p:blipFill>
        <p:spPr bwMode="auto">
          <a:xfrm>
            <a:off x="304800" y="1250950"/>
            <a:ext cx="861060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600200" y="1308100"/>
            <a:ext cx="2209800" cy="5473700"/>
          </a:xfrm>
          <a:prstGeom prst="ellips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641725" y="1308100"/>
            <a:ext cx="3368675" cy="5473700"/>
          </a:xfrm>
          <a:prstGeom prst="ellips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858000" y="1308100"/>
            <a:ext cx="2133600" cy="54737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0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620000" y="5943600"/>
            <a:ext cx="1312863" cy="904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</a:rPr>
              <a:t>Best</a:t>
            </a:r>
          </a:p>
          <a:p>
            <a:pPr algn="ctr" eaLnBrk="1" hangingPunct="1">
              <a:buFontTx/>
              <a:buNone/>
            </a:pPr>
            <a:r>
              <a:rPr lang="en-US" sz="2400" b="0" dirty="0">
                <a:solidFill>
                  <a:srgbClr val="FFFF0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36215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draft_colider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16" y="1447800"/>
            <a:ext cx="2793384" cy="4360794"/>
          </a:xfrm>
          <a:prstGeom prst="rect">
            <a:avLst/>
          </a:prstGeom>
        </p:spPr>
      </p:pic>
      <p:pic>
        <p:nvPicPr>
          <p:cNvPr id="10" name="Picture 9" descr="TLEP_ILC_Wid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95400"/>
            <a:ext cx="6179948" cy="419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</a:t>
            </a:r>
            <a:r>
              <a:rPr lang="en-US" dirty="0" smtClean="0">
                <a:solidFill>
                  <a:srgbClr val="FFFFFF"/>
                </a:solidFill>
              </a:rPr>
              <a:t>(7)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11" name="Oval 10"/>
          <p:cNvSpPr/>
          <p:nvPr/>
        </p:nvSpPr>
        <p:spPr bwMode="auto">
          <a:xfrm>
            <a:off x="693548" y="2900856"/>
            <a:ext cx="2835275" cy="10668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 descr="TLEP_ILC_Width_Zoo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2" y="1300656"/>
            <a:ext cx="6172200" cy="418574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>
            <a:off x="715322" y="3053256"/>
            <a:ext cx="4953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715322" y="3662856"/>
            <a:ext cx="4953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5744522" y="3053256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206341"/>
              </p:ext>
            </p:extLst>
          </p:nvPr>
        </p:nvGraphicFramePr>
        <p:xfrm>
          <a:off x="5744522" y="3129456"/>
          <a:ext cx="707574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6" imgW="330200" imgH="177800" progId="Equation.3">
                  <p:embed/>
                </p:oleObj>
              </mc:Choice>
              <mc:Fallback>
                <p:oleObj name="Equation" r:id="rId6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44522" y="3129456"/>
                        <a:ext cx="707574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978162" y="5791200"/>
            <a:ext cx="937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Ellis et al.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0" y="6001435"/>
            <a:ext cx="38316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3"/>
            <a:r>
              <a:rPr lang="en-US" sz="1500" b="1" dirty="0">
                <a:latin typeface="+mn-lt"/>
              </a:rPr>
              <a:t>Progress on the theoretical side also </a:t>
            </a:r>
            <a:r>
              <a:rPr lang="en-US" sz="1500" b="1" dirty="0" smtClean="0">
                <a:latin typeface="+mn-lt"/>
              </a:rPr>
              <a:t>needed</a:t>
            </a:r>
            <a:endParaRPr lang="en-US" sz="15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Same assumptions as for HL-LHC for a sound comparison</a:t>
            </a:r>
          </a:p>
          <a:p>
            <a:pPr lvl="1"/>
            <a:r>
              <a:rPr lang="en-US" sz="1800" dirty="0" smtClean="0"/>
              <a:t>Assume no exotic decay for the Higgs boson </a:t>
            </a:r>
            <a:endParaRPr lang="en-US" sz="1800" b="0" dirty="0">
              <a:solidFill>
                <a:schemeClr val="tx1"/>
              </a:solidFill>
            </a:endParaRP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marL="400050" lvl="1" indent="0">
              <a:buNone/>
            </a:pPr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endParaRPr lang="en-US" sz="20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2"/>
            <a:r>
              <a:rPr lang="en-US" sz="1600" dirty="0" smtClean="0"/>
              <a:t>ILC complementary to HL-LHC (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Hcc</a:t>
            </a:r>
            <a:r>
              <a:rPr lang="en-US" sz="1600" dirty="0" smtClean="0"/>
              <a:t>,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H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inv</a:t>
            </a:r>
            <a:r>
              <a:rPr lang="en-US" sz="1600" dirty="0" smtClean="0"/>
              <a:t>)</a:t>
            </a:r>
            <a:endParaRPr lang="en-US" sz="1500" dirty="0" smtClean="0"/>
          </a:p>
          <a:p>
            <a:pPr lvl="3"/>
            <a:r>
              <a:rPr lang="en-US" sz="1500" dirty="0" smtClean="0"/>
              <a:t>TLEP reaches the sub-per-cent precision (&gt;1 </a:t>
            </a:r>
            <a:r>
              <a:rPr lang="en-US" sz="1500" dirty="0" err="1" smtClean="0"/>
              <a:t>TeV</a:t>
            </a:r>
            <a:r>
              <a:rPr lang="en-US" sz="1500" dirty="0" smtClean="0"/>
              <a:t> BSM Physics)</a:t>
            </a:r>
          </a:p>
        </p:txBody>
      </p:sp>
    </p:spTree>
    <p:extLst>
      <p:ext uri="{BB962C8B-B14F-4D97-AF65-F5344CB8AC3E}">
        <p14:creationId xmlns:p14="http://schemas.microsoft.com/office/powerpoint/2010/main" val="96927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</a:t>
            </a:r>
            <a:r>
              <a:rPr lang="en-US" sz="2000" dirty="0" smtClean="0"/>
              <a:t>onclusion reinforced when </a:t>
            </a:r>
            <a:r>
              <a:rPr lang="en-US" sz="2000" dirty="0" smtClean="0"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/>
              <a:t>H</a:t>
            </a:r>
            <a:r>
              <a:rPr lang="en-US" sz="2000" dirty="0" smtClean="0"/>
              <a:t> is a free parameter in the fit 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1500" dirty="0" smtClean="0"/>
          </a:p>
          <a:p>
            <a:pPr lvl="1"/>
            <a:endParaRPr lang="en-US" sz="1500" dirty="0" smtClean="0"/>
          </a:p>
          <a:p>
            <a:pPr lvl="2"/>
            <a:r>
              <a:rPr lang="en-US" sz="1500" dirty="0" smtClean="0"/>
              <a:t>TLEP : sub-percent precision, adequate for BSM Physics sensitivity beyond 1 </a:t>
            </a:r>
            <a:r>
              <a:rPr lang="en-US" sz="1500" dirty="0" err="1" smtClean="0"/>
              <a:t>TeV</a:t>
            </a:r>
            <a:endParaRPr lang="en-US" sz="1500" dirty="0"/>
          </a:p>
        </p:txBody>
      </p:sp>
      <p:pic>
        <p:nvPicPr>
          <p:cNvPr id="7" name="Picture 6" descr="TLEP_ILC_Wid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5618136" cy="3810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 bwMode="auto">
          <a:xfrm>
            <a:off x="761999" y="3276600"/>
            <a:ext cx="2759075" cy="9906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</a:t>
            </a:r>
            <a:r>
              <a:rPr lang="en-US" dirty="0" smtClean="0">
                <a:solidFill>
                  <a:srgbClr val="FFFFFF"/>
                </a:solidFill>
              </a:rPr>
              <a:t>(8)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131682"/>
              </p:ext>
            </p:extLst>
          </p:nvPr>
        </p:nvGraphicFramePr>
        <p:xfrm>
          <a:off x="457200" y="1371600"/>
          <a:ext cx="6215063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Equation" r:id="rId4" imgW="3835400" imgH="241300" progId="Equation.3">
                  <p:embed/>
                </p:oleObj>
              </mc:Choice>
              <mc:Fallback>
                <p:oleObj name="Equation" r:id="rId4" imgW="3835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7200" y="1371600"/>
                        <a:ext cx="6215063" cy="390525"/>
                      </a:xfrm>
                      <a:prstGeom prst="rect">
                        <a:avLst/>
                      </a:prstGeom>
                      <a:solidFill>
                        <a:srgbClr val="FFF4D9"/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Box 25"/>
          <p:cNvSpPr txBox="1">
            <a:spLocks noChangeArrowheads="1"/>
          </p:cNvSpPr>
          <p:nvPr/>
        </p:nvSpPr>
        <p:spPr bwMode="auto">
          <a:xfrm>
            <a:off x="6696660" y="2362200"/>
            <a:ext cx="53091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9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W, …</a:t>
            </a:r>
            <a:endParaRPr lang="en-US" sz="9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6696660" y="3213556"/>
            <a:ext cx="49244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200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</a:t>
            </a:r>
            <a:r>
              <a:rPr lang="en-US" sz="1200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W, …</a:t>
            </a:r>
            <a:endParaRPr lang="en-US" sz="1200" baseline="-25000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pic>
        <p:nvPicPr>
          <p:cNvPr id="10" name="Picture 9" descr="TLEP_ILC_Width_Zoo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5638800" cy="3824014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57200" y="1828800"/>
            <a:ext cx="787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b="1" dirty="0">
                <a:solidFill>
                  <a:srgbClr val="0000CC"/>
                </a:solidFill>
                <a:latin typeface="+mn-lt"/>
              </a:rPr>
              <a:t>Note : Determination of the total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width better with </a:t>
            </a:r>
            <a:r>
              <a:rPr lang="en-US" sz="1600" b="1" dirty="0" err="1" smtClean="0">
                <a:solidFill>
                  <a:srgbClr val="0000CC"/>
                </a:solidFill>
                <a:latin typeface="+mn-lt"/>
              </a:rPr>
              <a:t>e</a:t>
            </a:r>
            <a:r>
              <a:rPr lang="en-US" sz="1600" b="1" baseline="30000" dirty="0" err="1" smtClean="0">
                <a:solidFill>
                  <a:srgbClr val="0000CC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0000CC"/>
                </a:solidFill>
                <a:latin typeface="+mn-lt"/>
              </a:rPr>
              <a:t>e</a:t>
            </a:r>
            <a:r>
              <a:rPr lang="en-US" sz="1600" b="1" baseline="30000" dirty="0" smtClean="0">
                <a:solidFill>
                  <a:srgbClr val="0000CC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 collider than with </a:t>
            </a:r>
            <a:r>
              <a:rPr lang="en-US" sz="1600" b="1" dirty="0" err="1" smtClean="0">
                <a:solidFill>
                  <a:srgbClr val="0000CC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baseline="30000" dirty="0" err="1" smtClean="0">
                <a:solidFill>
                  <a:srgbClr val="0000CC"/>
                </a:solidFill>
                <a:latin typeface="Symbol" charset="2"/>
                <a:cs typeface="Symbol" charset="2"/>
              </a:rPr>
              <a:t>+</a:t>
            </a:r>
            <a:r>
              <a:rPr lang="en-US" sz="1600" b="1" dirty="0" err="1" smtClean="0">
                <a:solidFill>
                  <a:srgbClr val="0000CC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baseline="30000" dirty="0" smtClean="0">
                <a:solidFill>
                  <a:srgbClr val="0000CC"/>
                </a:solidFill>
                <a:latin typeface="Symbol" charset="2"/>
                <a:cs typeface="Symbol" charset="2"/>
              </a:rPr>
              <a:t>-</a:t>
            </a:r>
            <a:r>
              <a:rPr lang="en-US" sz="1600" b="1" dirty="0" smtClean="0">
                <a:solidFill>
                  <a:srgbClr val="0000CC"/>
                </a:solidFill>
                <a:latin typeface="Symbol" charset="2"/>
                <a:cs typeface="Symbol" charset="2"/>
              </a:rPr>
              <a:t>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collider </a:t>
            </a:r>
            <a:endParaRPr lang="en-US" sz="1600" b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37" name="Picture 23" descr="J:\Public\GDR\mmtohtobb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399"/>
            <a:ext cx="1438860" cy="100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343880"/>
              </p:ext>
            </p:extLst>
          </p:nvPr>
        </p:nvGraphicFramePr>
        <p:xfrm>
          <a:off x="5426074" y="4516120"/>
          <a:ext cx="364172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726"/>
                <a:gridCol w="685800"/>
                <a:gridCol w="762000"/>
                <a:gridCol w="762000"/>
                <a:gridCol w="8381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80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err="1" smtClean="0">
                          <a:solidFill>
                            <a:srgbClr val="800000"/>
                          </a:solidFill>
                          <a:latin typeface="Symbol" charset="2"/>
                          <a:cs typeface="Symbol" charset="2"/>
                        </a:rPr>
                        <a:t>+</a:t>
                      </a:r>
                      <a:r>
                        <a:rPr lang="en-US" sz="1400" dirty="0" err="1" smtClean="0">
                          <a:solidFill>
                            <a:srgbClr val="800000"/>
                          </a:solidFill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400" baseline="30000" dirty="0" smtClean="0">
                          <a:solidFill>
                            <a:srgbClr val="800000"/>
                          </a:solidFill>
                          <a:latin typeface="Symbol" charset="2"/>
                          <a:cs typeface="Symbol" charset="2"/>
                        </a:rPr>
                        <a:t>-</a:t>
                      </a:r>
                      <a:endParaRPr lang="en-US" sz="1400" baseline="30000" dirty="0">
                        <a:solidFill>
                          <a:srgbClr val="800000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ILC350</a:t>
                      </a:r>
                      <a:endParaRPr lang="en-US" sz="12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CC"/>
                          </a:solidFill>
                        </a:rPr>
                        <a:t>ILC1000</a:t>
                      </a:r>
                      <a:endParaRPr lang="en-US" sz="12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TLEP240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FF0000"/>
                          </a:solidFill>
                        </a:rPr>
                        <a:t>TLEP350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5%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5%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3%</a:t>
                      </a:r>
                      <a:endParaRPr lang="en-US" sz="14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505750" y="4114800"/>
            <a:ext cx="3485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Expected precision on </a:t>
            </a:r>
            <a:r>
              <a:rPr lang="en-US" sz="1600" b="1" dirty="0">
                <a:solidFill>
                  <a:srgbClr val="009900"/>
                </a:solidFill>
                <a:latin typeface="+mn-lt"/>
              </a:rPr>
              <a:t>the total </a:t>
            </a:r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width</a:t>
            </a:r>
            <a:endParaRPr lang="en-US" sz="1600" b="1" dirty="0">
              <a:solidFill>
                <a:srgbClr val="009900"/>
              </a:solidFill>
              <a:latin typeface="+mn-lt"/>
            </a:endParaRPr>
          </a:p>
        </p:txBody>
      </p:sp>
      <p:pic>
        <p:nvPicPr>
          <p:cNvPr id="40" name="Picture 39" descr="mmbb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36" y="2133600"/>
            <a:ext cx="2036264" cy="1846995"/>
          </a:xfrm>
          <a:prstGeom prst="rect">
            <a:avLst/>
          </a:prstGeom>
        </p:spPr>
      </p:pic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1296048"/>
              </p:ext>
            </p:extLst>
          </p:nvPr>
        </p:nvGraphicFramePr>
        <p:xfrm>
          <a:off x="0" y="3657600"/>
          <a:ext cx="466392" cy="25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9" imgW="330200" imgH="177800" progId="Equation.3">
                  <p:embed/>
                </p:oleObj>
              </mc:Choice>
              <mc:Fallback>
                <p:oleObj name="Equation" r:id="rId9" imgW="3302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3657600"/>
                        <a:ext cx="466392" cy="251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5" name="Straight Arrow Connector 24"/>
          <p:cNvCxnSpPr/>
          <p:nvPr/>
        </p:nvCxnSpPr>
        <p:spPr bwMode="auto">
          <a:xfrm flipH="1">
            <a:off x="457200" y="3581400"/>
            <a:ext cx="9192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33328" y="4038600"/>
            <a:ext cx="4524472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754874" y="3581400"/>
            <a:ext cx="450292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2200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</a:t>
            </a:r>
            <a:r>
              <a:rPr lang="en-US" dirty="0" smtClean="0">
                <a:solidFill>
                  <a:srgbClr val="FFFFFF"/>
                </a:solidFill>
              </a:rPr>
              <a:t>(9)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378450"/>
          </a:xfrm>
        </p:spPr>
        <p:txBody>
          <a:bodyPr/>
          <a:lstStyle/>
          <a:p>
            <a:r>
              <a:rPr lang="en-US" sz="2000" dirty="0" smtClean="0"/>
              <a:t>Precision tests of EWSB</a:t>
            </a:r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TLEP meets the precision requirements (slide 8)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671231"/>
              </p:ext>
            </p:extLst>
          </p:nvPr>
        </p:nvGraphicFramePr>
        <p:xfrm>
          <a:off x="304801" y="1371600"/>
          <a:ext cx="6096001" cy="4536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4999"/>
                <a:gridCol w="1371600"/>
                <a:gridCol w="1371600"/>
                <a:gridCol w="1447802"/>
              </a:tblGrid>
              <a:tr h="136988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ILC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2"/>
                          </a:solidFill>
                        </a:rPr>
                        <a:t>TLEP</a:t>
                      </a:r>
                      <a:endParaRPr lang="en-US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</a:t>
                      </a:r>
                      <a:r>
                        <a:rPr lang="en-US" sz="1400" b="1" dirty="0" err="1" smtClean="0">
                          <a:solidFill>
                            <a:srgbClr val="009900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9900"/>
                          </a:solidFill>
                        </a:rPr>
                        <a:t>Z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Mega-Z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Giga-Z</a:t>
                      </a:r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err="1" smtClean="0">
                          <a:solidFill>
                            <a:srgbClr val="000000"/>
                          </a:solidFill>
                        </a:rPr>
                        <a:t>Tera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-Z</a:t>
                      </a:r>
                      <a:endParaRPr lang="en-US" sz="1400" b="1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359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#Z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/ year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Polarization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Precision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vs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 LEP1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Z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, </a:t>
                      </a: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  <a:latin typeface="Symbol" charset="2"/>
                          <a:cs typeface="Symbol" charset="2"/>
                        </a:rPr>
                        <a:t>G</a:t>
                      </a:r>
                      <a:r>
                        <a:rPr lang="en-US" sz="1400" b="1" baseline="-25000" dirty="0" smtClean="0">
                          <a:solidFill>
                            <a:srgbClr val="CC0099"/>
                          </a:solidFill>
                          <a:latin typeface="Symbol" charset="2"/>
                          <a:cs typeface="Symbol" charset="2"/>
                        </a:rPr>
                        <a:t>Z</a:t>
                      </a:r>
                      <a:endParaRPr lang="en-US" sz="1400" b="1" baseline="-25000" dirty="0">
                        <a:solidFill>
                          <a:srgbClr val="CC0099"/>
                        </a:solidFill>
                        <a:latin typeface="Symbol" charset="2"/>
                        <a:cs typeface="Symbol" charset="2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2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×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Yes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 (T)</a:t>
                      </a:r>
                      <a:endParaRPr lang="en-US" sz="14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2 MeV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9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1/5 to 1/10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–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10</a:t>
                      </a:r>
                      <a:r>
                        <a:rPr lang="en-US" sz="1400" b="1" baseline="30000" dirty="0" smtClean="0">
                          <a:solidFill>
                            <a:srgbClr val="000000"/>
                          </a:solidFill>
                        </a:rPr>
                        <a:t>12</a:t>
                      </a: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(&gt;10</a:t>
                      </a:r>
                      <a:r>
                        <a:rPr lang="en-US" sz="1100" b="1" baseline="30000" dirty="0" smtClean="0">
                          <a:solidFill>
                            <a:srgbClr val="000000"/>
                          </a:solidFill>
                        </a:rPr>
                        <a:t>11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rgbClr val="000000"/>
                          </a:solidFill>
                        </a:rPr>
                        <a:t>b,c,</a:t>
                      </a:r>
                      <a:r>
                        <a:rPr lang="en-US" sz="1100" b="1" baseline="0" dirty="0" err="1" smtClean="0">
                          <a:solidFill>
                            <a:srgbClr val="000000"/>
                          </a:solidFill>
                          <a:latin typeface="Symbol" charset="2"/>
                          <a:cs typeface="Symbol" charset="2"/>
                        </a:rPr>
                        <a:t>t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</a:rPr>
                        <a:t>)</a:t>
                      </a:r>
                      <a:endParaRPr lang="en-US" sz="1400" b="1" baseline="300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Yes (T,L)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~1/100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&lt; 0.1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2m</a:t>
                      </a:r>
                      <a:r>
                        <a:rPr lang="en-US" sz="1400" b="1" baseline="-25000" dirty="0" smtClean="0">
                          <a:solidFill>
                            <a:srgbClr val="009900"/>
                          </a:solidFill>
                        </a:rPr>
                        <a:t>W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68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#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W pairs / year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800000"/>
                          </a:solidFill>
                        </a:rPr>
                        <a:t>Polarization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Few dozens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No</a:t>
                      </a:r>
                      <a:endParaRPr lang="en-US" sz="1400" baseline="3000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220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2×10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Easy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7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2.5×10</a:t>
                      </a:r>
                      <a:r>
                        <a:rPr lang="en-US" sz="1400" b="1" baseline="30000" dirty="0" smtClean="0">
                          <a:solidFill>
                            <a:srgbClr val="000000"/>
                          </a:solidFill>
                        </a:rPr>
                        <a:t>7</a:t>
                      </a:r>
                    </a:p>
                    <a:p>
                      <a:pPr algn="ctr"/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Yes (T)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0.5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1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=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240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aseline="300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Oku-W</a:t>
                      </a:r>
                      <a:endParaRPr lang="en-US" sz="1400" b="1" dirty="0"/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06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# W pairs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W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4×10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33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</a:rPr>
                        <a:t>4×10</a:t>
                      </a:r>
                      <a:r>
                        <a:rPr lang="en-US" sz="1400" baseline="30000" dirty="0" smtClean="0">
                          <a:solidFill>
                            <a:srgbClr val="000000"/>
                          </a:solidFill>
                        </a:rPr>
                        <a:t>6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 MeV</a:t>
                      </a:r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2×10</a:t>
                      </a:r>
                      <a:r>
                        <a:rPr lang="en-US" sz="1400" b="1" baseline="30000" dirty="0" smtClean="0">
                          <a:solidFill>
                            <a:srgbClr val="000000"/>
                          </a:solidFill>
                        </a:rPr>
                        <a:t>8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0.5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37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√s ~ 350</a:t>
                      </a:r>
                      <a:r>
                        <a:rPr lang="en-US" sz="1400" b="1" baseline="0" dirty="0" smtClean="0">
                          <a:solidFill>
                            <a:srgbClr val="009900"/>
                          </a:solidFill>
                        </a:rPr>
                        <a:t> </a:t>
                      </a:r>
                      <a:r>
                        <a:rPr lang="en-US" sz="1400" b="1" baseline="0" dirty="0" err="1" smtClean="0">
                          <a:solidFill>
                            <a:srgbClr val="009900"/>
                          </a:solidFill>
                        </a:rPr>
                        <a:t>GeV</a:t>
                      </a:r>
                      <a:endParaRPr lang="en-US" sz="1400" b="1" baseline="-25000" dirty="0" smtClean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Mega-Top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3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800000"/>
                          </a:solidFill>
                        </a:rPr>
                        <a:t># top pairs / 5 years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top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CC0099"/>
                          </a:solidFill>
                        </a:rPr>
                        <a:t>Error on </a:t>
                      </a:r>
                      <a:r>
                        <a:rPr lang="en-US" sz="1400" b="1" baseline="0" dirty="0" err="1" smtClean="0">
                          <a:solidFill>
                            <a:srgbClr val="CC0099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CC0099"/>
                          </a:solidFill>
                        </a:rPr>
                        <a:t>t</a:t>
                      </a:r>
                      <a:endParaRPr lang="en-US" sz="1400" b="1" baseline="-25000" dirty="0" smtClean="0">
                        <a:solidFill>
                          <a:srgbClr val="CC0099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– </a:t>
                      </a:r>
                      <a:endParaRPr lang="en-US" sz="1400" b="0" baseline="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–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–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solidFill>
                            <a:srgbClr val="000000"/>
                          </a:solidFill>
                        </a:rPr>
                        <a:t>100,000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30 MeV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 smtClean="0">
                          <a:solidFill>
                            <a:srgbClr val="000000"/>
                          </a:solidFill>
                        </a:rPr>
                        <a:t>500,000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13 MeV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90" y="2791599"/>
            <a:ext cx="1477710" cy="122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J:\MyDocs\zline_alep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890" y="1314510"/>
            <a:ext cx="1477710" cy="120009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4270741"/>
            <a:ext cx="920733" cy="910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29400" y="1037511"/>
            <a:ext cx="1752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Asymmetries, </a:t>
            </a:r>
            <a:r>
              <a:rPr lang="en-US" sz="1200" dirty="0" err="1" smtClean="0">
                <a:latin typeface="+mn-lt"/>
              </a:rPr>
              <a:t>Lineshape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94161" y="2562999"/>
            <a:ext cx="1411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WW threshold scan</a:t>
            </a:r>
            <a:endParaRPr lang="en-US" sz="12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2028" y="3993742"/>
            <a:ext cx="1184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</a:rPr>
              <a:t>WW production</a:t>
            </a:r>
            <a:endParaRPr lang="en-US" sz="12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2519" y="5215354"/>
            <a:ext cx="1247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n-lt"/>
              </a:rPr>
              <a:t>tt</a:t>
            </a:r>
            <a:r>
              <a:rPr lang="en-US" sz="1200" dirty="0" smtClean="0">
                <a:latin typeface="+mn-lt"/>
              </a:rPr>
              <a:t> threshold scan</a:t>
            </a:r>
            <a:endParaRPr lang="en-US" sz="1200" dirty="0">
              <a:latin typeface="+mn-lt"/>
            </a:endParaRPr>
          </a:p>
        </p:txBody>
      </p:sp>
      <p:pic>
        <p:nvPicPr>
          <p:cNvPr id="15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474434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010400" y="5105400"/>
            <a:ext cx="244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</a:t>
            </a:r>
            <a:endParaRPr lang="en-US" sz="1400" dirty="0"/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443954"/>
            <a:ext cx="838200" cy="7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18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t_mw_LEP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371600"/>
            <a:ext cx="3505200" cy="3857767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 bwMode="auto">
          <a:xfrm>
            <a:off x="6324600" y="3627387"/>
            <a:ext cx="1447800" cy="6096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Performance Comparison </a:t>
            </a:r>
            <a:r>
              <a:rPr lang="en-US" dirty="0" smtClean="0">
                <a:solidFill>
                  <a:srgbClr val="FFFFFF"/>
                </a:solidFill>
              </a:rPr>
              <a:t>(10)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lkjfs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pic>
        <p:nvPicPr>
          <p:cNvPr id="7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9" y="956029"/>
            <a:ext cx="4902671" cy="529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llipse 9"/>
          <p:cNvSpPr/>
          <p:nvPr/>
        </p:nvSpPr>
        <p:spPr>
          <a:xfrm>
            <a:off x="2845688" y="4069081"/>
            <a:ext cx="45719" cy="45719"/>
          </a:xfrm>
          <a:prstGeom prst="ellipse">
            <a:avLst/>
          </a:prstGeom>
          <a:solidFill>
            <a:srgbClr val="00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0334" y="3135868"/>
            <a:ext cx="710125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+mn-lt"/>
              </a:rPr>
              <a:t>TLEP</a:t>
            </a:r>
            <a:endParaRPr lang="en-US" sz="1800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>
            <a:endCxn id="8" idx="1"/>
          </p:cNvCxnSpPr>
          <p:nvPr/>
        </p:nvCxnSpPr>
        <p:spPr bwMode="auto">
          <a:xfrm>
            <a:off x="2362200" y="3505200"/>
            <a:ext cx="490183" cy="5705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6705600" y="1798587"/>
            <a:ext cx="1447800" cy="26670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C00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Oval 17"/>
          <p:cNvSpPr/>
          <p:nvPr/>
        </p:nvSpPr>
        <p:spPr bwMode="auto">
          <a:xfrm rot="3060000">
            <a:off x="6990198" y="3698104"/>
            <a:ext cx="102427" cy="42555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960821" y="2590800"/>
            <a:ext cx="125779" cy="2667000"/>
          </a:xfrm>
          <a:prstGeom prst="ellipse">
            <a:avLst/>
          </a:prstGeom>
          <a:noFill/>
          <a:ln w="952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 flipH="1">
            <a:off x="7010400" y="3779787"/>
            <a:ext cx="45719" cy="228600"/>
          </a:xfrm>
          <a:prstGeom prst="ellipse">
            <a:avLst/>
          </a:pr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15421" y="3505200"/>
            <a:ext cx="593357" cy="30777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6600"/>
                </a:solidFill>
                <a:latin typeface="+mn-lt"/>
              </a:rPr>
              <a:t>TLEP</a:t>
            </a:r>
            <a:endParaRPr lang="en-US" sz="1400" b="1" dirty="0">
              <a:solidFill>
                <a:srgbClr val="FF6600"/>
              </a:solidFill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8824" y="2895600"/>
            <a:ext cx="44114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CC"/>
                </a:solidFill>
                <a:latin typeface="+mn-lt"/>
              </a:rPr>
              <a:t>ILC</a:t>
            </a:r>
            <a:endParaRPr lang="en-US" sz="1400" b="1" dirty="0">
              <a:solidFill>
                <a:srgbClr val="0000CC"/>
              </a:solidFill>
              <a:latin typeface="+mn-lt"/>
            </a:endParaRPr>
          </a:p>
        </p:txBody>
      </p:sp>
      <p:cxnSp>
        <p:nvCxnSpPr>
          <p:cNvPr id="25" name="Straight Arrow Connector 24"/>
          <p:cNvCxnSpPr>
            <a:stCxn id="24" idx="3"/>
          </p:cNvCxnSpPr>
          <p:nvPr/>
        </p:nvCxnSpPr>
        <p:spPr bwMode="auto">
          <a:xfrm>
            <a:off x="6659970" y="3049489"/>
            <a:ext cx="350430" cy="153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/>
          <p:cNvCxnSpPr>
            <a:stCxn id="23" idx="1"/>
            <a:endCxn id="14" idx="2"/>
          </p:cNvCxnSpPr>
          <p:nvPr/>
        </p:nvCxnSpPr>
        <p:spPr bwMode="auto">
          <a:xfrm flipH="1">
            <a:off x="7056119" y="3659089"/>
            <a:ext cx="559302" cy="2349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/>
          <p:cNvCxnSpPr>
            <a:stCxn id="23" idx="1"/>
          </p:cNvCxnSpPr>
          <p:nvPr/>
        </p:nvCxnSpPr>
        <p:spPr bwMode="auto">
          <a:xfrm flipH="1">
            <a:off x="7208519" y="3659089"/>
            <a:ext cx="406902" cy="1068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845688" y="4209771"/>
            <a:ext cx="3078862" cy="25581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2891407" y="1798587"/>
            <a:ext cx="3033143" cy="2209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TextBox 41"/>
          <p:cNvSpPr txBox="1"/>
          <p:nvPr/>
        </p:nvSpPr>
        <p:spPr>
          <a:xfrm rot="18000000">
            <a:off x="7332847" y="2486283"/>
            <a:ext cx="943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err="1" smtClean="0">
                <a:solidFill>
                  <a:srgbClr val="CC0099"/>
                </a:solidFill>
                <a:latin typeface="+mn-lt"/>
              </a:rPr>
              <a:t>m</a:t>
            </a:r>
            <a:r>
              <a:rPr lang="en-US" sz="1100" b="1" baseline="-25000" dirty="0" err="1" smtClean="0">
                <a:solidFill>
                  <a:srgbClr val="CC0099"/>
                </a:solidFill>
                <a:latin typeface="+mn-lt"/>
              </a:rPr>
              <a:t>H</a:t>
            </a:r>
            <a:r>
              <a:rPr lang="en-US" sz="1100" b="1" dirty="0" smtClean="0">
                <a:solidFill>
                  <a:srgbClr val="CC0099"/>
                </a:solidFill>
                <a:latin typeface="+mn-lt"/>
              </a:rPr>
              <a:t>=126 </a:t>
            </a:r>
            <a:r>
              <a:rPr lang="en-US" sz="1100" b="1" dirty="0" err="1" smtClean="0">
                <a:solidFill>
                  <a:srgbClr val="CC0099"/>
                </a:solidFill>
                <a:latin typeface="+mn-lt"/>
              </a:rPr>
              <a:t>GeV</a:t>
            </a:r>
            <a:endParaRPr lang="en-US" sz="11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087782" y="1153180"/>
            <a:ext cx="2313454" cy="523220"/>
          </a:xfrm>
          <a:prstGeom prst="rect">
            <a:avLst/>
          </a:prstGeom>
          <a:solidFill>
            <a:srgbClr val="FFF4D9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9900"/>
                </a:solidFill>
                <a:latin typeface="+mn-lt"/>
              </a:rPr>
              <a:t>Warning : indicative only.</a:t>
            </a:r>
          </a:p>
          <a:p>
            <a:pPr algn="ctr"/>
            <a:r>
              <a:rPr lang="en-US" sz="1400" b="1" dirty="0" smtClean="0">
                <a:solidFill>
                  <a:srgbClr val="009900"/>
                </a:solidFill>
                <a:latin typeface="+mn-lt"/>
              </a:rPr>
              <a:t>Complete study being done</a:t>
            </a:r>
            <a:endParaRPr lang="en-US" sz="1400" b="1" dirty="0">
              <a:solidFill>
                <a:srgbClr val="009900"/>
              </a:solidFill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15000" y="5334000"/>
            <a:ext cx="3040917" cy="830997"/>
          </a:xfrm>
          <a:prstGeom prst="rect">
            <a:avLst/>
          </a:prstGeom>
          <a:solidFill>
            <a:schemeClr val="accent5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Very stringent SM closure test.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ensitivity to weakly-interacting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ulti-</a:t>
            </a:r>
            <a:r>
              <a:rPr lang="en-US" sz="1600" b="1" dirty="0" err="1" smtClean="0">
                <a:solidFill>
                  <a:srgbClr val="FF0000"/>
                </a:solidFill>
                <a:latin typeface="+mn-lt"/>
              </a:rPr>
              <a:t>TeV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 BSM Physics.</a:t>
            </a:r>
          </a:p>
        </p:txBody>
      </p:sp>
    </p:spTree>
    <p:extLst>
      <p:ext uri="{BB962C8B-B14F-4D97-AF65-F5344CB8AC3E}">
        <p14:creationId xmlns:p14="http://schemas.microsoft.com/office/powerpoint/2010/main" val="19434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The Next-to-Next Facility </a:t>
            </a:r>
            <a:r>
              <a:rPr lang="en-US" dirty="0" smtClean="0">
                <a:solidFill>
                  <a:schemeClr val="bg1"/>
                </a:solidFill>
              </a:rPr>
              <a:t>(1)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ILC350 can be upgraded to ILC500</a:t>
            </a:r>
          </a:p>
          <a:p>
            <a:pPr lvl="1"/>
            <a:r>
              <a:rPr lang="en-US" sz="1600" dirty="0" smtClean="0"/>
              <a:t>And possibly to ILC1000</a:t>
            </a:r>
          </a:p>
          <a:p>
            <a:pPr lvl="2"/>
            <a:r>
              <a:rPr lang="en-US" sz="1600" dirty="0" smtClean="0"/>
              <a:t>Could discover New Physics below 500 </a:t>
            </a:r>
            <a:r>
              <a:rPr lang="en-US" sz="1600" dirty="0" err="1" smtClean="0"/>
              <a:t>GeV</a:t>
            </a:r>
            <a:r>
              <a:rPr lang="en-US" sz="1600" dirty="0" smtClean="0"/>
              <a:t> (via pair production)</a:t>
            </a:r>
          </a:p>
          <a:p>
            <a:pPr lvl="3"/>
            <a:r>
              <a:rPr lang="en-US" sz="1600" dirty="0" smtClean="0"/>
              <a:t>Air might get extremely thin after three years with LHC-14.</a:t>
            </a:r>
          </a:p>
          <a:p>
            <a:pPr lvl="1"/>
            <a:r>
              <a:rPr lang="en-US" sz="1600" dirty="0" smtClean="0"/>
              <a:t>Take-home messages </a:t>
            </a:r>
          </a:p>
          <a:p>
            <a:pPr lvl="2"/>
            <a:r>
              <a:rPr lang="en-US" sz="1600" dirty="0" smtClean="0"/>
              <a:t>New Physics discovery potential of ILC will be quite limited, even at 1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pPr lvl="2"/>
            <a:r>
              <a:rPr lang="en-US" sz="1600" dirty="0" smtClean="0"/>
              <a:t>It is essential to wait for the LHC-14 results before engaging in ILC</a:t>
            </a:r>
          </a:p>
          <a:p>
            <a:pPr lvl="3"/>
            <a:r>
              <a:rPr lang="en-US" sz="1600" dirty="0" smtClean="0"/>
              <a:t>Appropriate decision time is the next European Strategy update</a:t>
            </a:r>
          </a:p>
          <a:p>
            <a:pPr lvl="1"/>
            <a:r>
              <a:rPr lang="en-US" sz="1600" dirty="0" smtClean="0"/>
              <a:t>Discoveries at LHC-14 might point to the need of a 3-TeV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machine (CLIC)</a:t>
            </a:r>
          </a:p>
          <a:p>
            <a:pPr lvl="2"/>
            <a:r>
              <a:rPr lang="en-US" sz="1600" dirty="0" smtClean="0"/>
              <a:t>Only </a:t>
            </a:r>
            <a:r>
              <a:rPr lang="en-US" sz="1600" dirty="0"/>
              <a:t>i</a:t>
            </a:r>
            <a:r>
              <a:rPr lang="en-US" sz="1600" dirty="0" smtClean="0"/>
              <a:t>f some kind of New Physics is found below 1.5 </a:t>
            </a:r>
            <a:r>
              <a:rPr lang="en-US" sz="1600" dirty="0" err="1" smtClean="0"/>
              <a:t>TeV</a:t>
            </a:r>
            <a:endParaRPr lang="en-US" sz="1600" dirty="0" smtClean="0"/>
          </a:p>
          <a:p>
            <a:pPr lvl="2"/>
            <a:r>
              <a:rPr lang="en-US" sz="1600" dirty="0" smtClean="0"/>
              <a:t>Lots of R&amp;D still needed towards a TDR</a:t>
            </a:r>
          </a:p>
          <a:p>
            <a:pPr lvl="3"/>
            <a:r>
              <a:rPr lang="en-US" sz="1600" dirty="0" smtClean="0"/>
              <a:t>100 MV/m accelerating gradient</a:t>
            </a:r>
          </a:p>
          <a:p>
            <a:pPr lvl="3"/>
            <a:r>
              <a:rPr lang="en-US" sz="1600" dirty="0" smtClean="0"/>
              <a:t>Very small beam size (1 nm)</a:t>
            </a:r>
          </a:p>
          <a:p>
            <a:pPr lvl="3"/>
            <a:r>
              <a:rPr lang="en-US" sz="1600" dirty="0" smtClean="0"/>
              <a:t>Very short bunches (150 ns)</a:t>
            </a:r>
          </a:p>
          <a:p>
            <a:pPr lvl="3"/>
            <a:r>
              <a:rPr lang="en-US" sz="1600" dirty="0" smtClean="0"/>
              <a:t>Ultra-precise alignment</a:t>
            </a:r>
          </a:p>
          <a:p>
            <a:pPr lvl="3"/>
            <a:r>
              <a:rPr lang="en-US" sz="1600" dirty="0" smtClean="0"/>
              <a:t>Magnet stabilization</a:t>
            </a:r>
          </a:p>
          <a:p>
            <a:pPr lvl="3"/>
            <a:r>
              <a:rPr lang="en-US" sz="1600" dirty="0" smtClean="0"/>
              <a:t>Large wall plug power (600 MW)</a:t>
            </a:r>
          </a:p>
          <a:p>
            <a:pPr lvl="3"/>
            <a:r>
              <a:rPr lang="en-US" sz="1600" dirty="0" smtClean="0"/>
              <a:t>…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graphicFrame>
        <p:nvGraphicFramePr>
          <p:cNvPr id="7" name="Tableau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098800"/>
              </p:ext>
            </p:extLst>
          </p:nvPr>
        </p:nvGraphicFramePr>
        <p:xfrm>
          <a:off x="5410200" y="3962400"/>
          <a:ext cx="3574417" cy="23758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8327"/>
                <a:gridCol w="746109"/>
                <a:gridCol w="58998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solidFill>
                            <a:schemeClr val="bg2"/>
                          </a:solidFill>
                        </a:rPr>
                        <a:t>Energy  CM (</a:t>
                      </a:r>
                      <a:r>
                        <a:rPr lang="en-US" sz="1400" b="1" noProof="0" dirty="0" err="1" smtClean="0">
                          <a:solidFill>
                            <a:schemeClr val="bg2"/>
                          </a:solidFill>
                        </a:rPr>
                        <a:t>GeV</a:t>
                      </a:r>
                      <a:r>
                        <a:rPr lang="en-US" sz="1400" b="1" noProof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en-US" sz="1400" b="1" noProof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chemeClr val="bg2"/>
                          </a:solidFill>
                        </a:rPr>
                        <a:t>500</a:t>
                      </a:r>
                      <a:endParaRPr lang="en-US" sz="1400" b="1" noProof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chemeClr val="bg2"/>
                          </a:solidFill>
                        </a:rPr>
                        <a:t>3000</a:t>
                      </a:r>
                      <a:endParaRPr lang="en-US" sz="1400" b="1" noProof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Luminosity (x10</a:t>
                      </a:r>
                      <a:r>
                        <a:rPr lang="en-US" sz="1400" b="1" baseline="30000" noProof="0" dirty="0" smtClean="0">
                          <a:solidFill>
                            <a:srgbClr val="0000FF"/>
                          </a:solidFill>
                        </a:rPr>
                        <a:t>34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cm</a:t>
                      </a:r>
                      <a:r>
                        <a:rPr lang="en-US" sz="1400" b="1" baseline="30000" noProof="0" dirty="0" smtClean="0">
                          <a:solidFill>
                            <a:srgbClr val="0000FF"/>
                          </a:solidFill>
                        </a:rPr>
                        <a:t>-2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s</a:t>
                      </a:r>
                      <a:r>
                        <a:rPr lang="en-US" sz="1400" b="1" baseline="30000" noProof="0" dirty="0" smtClean="0">
                          <a:solidFill>
                            <a:srgbClr val="0000FF"/>
                          </a:solidFill>
                        </a:rPr>
                        <a:t>-1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)</a:t>
                      </a:r>
                      <a:endParaRPr lang="en-US" sz="1400" b="1" baseline="30000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2.3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5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Beam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 size (</a:t>
                      </a:r>
                      <a:r>
                        <a:rPr lang="en-US" sz="1400" b="1" baseline="0" noProof="0" dirty="0" err="1" smtClean="0">
                          <a:solidFill>
                            <a:srgbClr val="0000FF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400" b="1" baseline="-25000" noProof="0" dirty="0" err="1" smtClean="0">
                          <a:solidFill>
                            <a:srgbClr val="0000FF"/>
                          </a:solidFill>
                        </a:rPr>
                        <a:t>x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en-US" sz="1400" b="1" baseline="0" noProof="0" dirty="0" err="1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s</a:t>
                      </a:r>
                      <a:r>
                        <a:rPr lang="en-US" sz="1400" b="1" baseline="-25000" noProof="0" dirty="0" err="1" smtClean="0">
                          <a:solidFill>
                            <a:srgbClr val="FF0000"/>
                          </a:solidFill>
                        </a:rPr>
                        <a:t>y</a:t>
                      </a:r>
                      <a:r>
                        <a:rPr lang="en-US" sz="1400" b="1" baseline="0" noProof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nm)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202/</a:t>
                      </a:r>
                      <a:r>
                        <a:rPr lang="en-US" sz="1400" b="1" noProof="0" dirty="0" smtClean="0">
                          <a:solidFill>
                            <a:srgbClr val="FF0000"/>
                          </a:solidFill>
                        </a:rPr>
                        <a:t>2.3</a:t>
                      </a:r>
                      <a:endParaRPr lang="en-US" sz="14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40/</a:t>
                      </a:r>
                      <a:r>
                        <a:rPr lang="en-US" sz="1400" b="1" noProof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4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Pulse duration (ns)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FF0000"/>
                          </a:solidFill>
                        </a:rPr>
                        <a:t>177</a:t>
                      </a:r>
                      <a:endParaRPr lang="en-US" sz="14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FF0000"/>
                          </a:solidFill>
                        </a:rPr>
                        <a:t>155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322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Beam power (MW)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4.9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14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noProof="0" dirty="0" smtClean="0">
                          <a:solidFill>
                            <a:srgbClr val="0000FF"/>
                          </a:solidFill>
                        </a:rPr>
                        <a:t>Total</a:t>
                      </a:r>
                      <a:r>
                        <a:rPr lang="en-US" sz="1400" b="1" baseline="0" noProof="0" dirty="0" smtClean="0">
                          <a:solidFill>
                            <a:srgbClr val="0000FF"/>
                          </a:solidFill>
                        </a:rPr>
                        <a:t> AC power (MW)</a:t>
                      </a:r>
                      <a:endParaRPr lang="en-US" sz="1400" b="1" noProof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FF0000"/>
                          </a:solidFill>
                        </a:rPr>
                        <a:t>270</a:t>
                      </a:r>
                      <a:endParaRPr lang="en-US" sz="14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noProof="0" dirty="0" smtClean="0">
                          <a:solidFill>
                            <a:srgbClr val="FF0000"/>
                          </a:solidFill>
                        </a:rPr>
                        <a:t>589</a:t>
                      </a:r>
                      <a:endParaRPr lang="en-US" sz="14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410200" y="4301451"/>
            <a:ext cx="3574417" cy="3792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 smtClean="0"/>
          </a:p>
          <a:p>
            <a:pPr algn="ctr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37789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YRHXS2_BR_Fig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6" y="1778455"/>
            <a:ext cx="4321643" cy="31021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Higgs boson decay at LHC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926" y="4784588"/>
            <a:ext cx="4771499" cy="1683743"/>
          </a:xfrm>
        </p:spPr>
        <p:txBody>
          <a:bodyPr>
            <a:noAutofit/>
          </a:bodyPr>
          <a:lstStyle/>
          <a:p>
            <a:pPr marL="400050" indent="-285750"/>
            <a:r>
              <a:rPr lang="en-US" sz="1800" dirty="0" smtClean="0">
                <a:solidFill>
                  <a:srgbClr val="FF0000"/>
                </a:solidFill>
              </a:rPr>
              <a:t>Experimentally</a:t>
            </a:r>
            <a:r>
              <a:rPr lang="en-US" sz="1800" dirty="0" smtClean="0"/>
              <a:t> accessible: </a:t>
            </a:r>
          </a:p>
          <a:p>
            <a:pPr marL="636588" lvl="1" indent="-285750"/>
            <a:r>
              <a:rPr lang="en-US" sz="1800" b="1" dirty="0" smtClean="0">
                <a:solidFill>
                  <a:srgbClr val="000090"/>
                </a:solidFill>
              </a:rPr>
              <a:t>bb, </a:t>
            </a:r>
            <a:r>
              <a:rPr lang="en-US" sz="18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800" b="1" dirty="0" smtClean="0">
                <a:solidFill>
                  <a:srgbClr val="000090"/>
                </a:solidFill>
              </a:rPr>
              <a:t>, WW*, ZZ*, </a:t>
            </a:r>
            <a:r>
              <a:rPr lang="en-US" sz="18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b="1" dirty="0" smtClean="0">
                <a:solidFill>
                  <a:srgbClr val="000090"/>
                </a:solidFill>
              </a:rPr>
              <a:t>, </a:t>
            </a:r>
            <a:r>
              <a:rPr lang="en-US" sz="1800" b="1" dirty="0" err="1" smtClean="0">
                <a:solidFill>
                  <a:srgbClr val="000090"/>
                </a:solidFill>
              </a:rPr>
              <a:t>Z</a:t>
            </a:r>
            <a:r>
              <a:rPr lang="en-US" sz="1800" b="1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800" b="1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, mm</a:t>
            </a:r>
          </a:p>
          <a:p>
            <a:pPr marL="400050" indent="-285750"/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90"/>
                </a:solidFill>
                <a:cs typeface="Symbol" charset="2"/>
              </a:rPr>
              <a:t>H</a:t>
            </a:r>
            <a:r>
              <a:rPr lang="en-US" sz="1800" dirty="0" smtClean="0">
                <a:solidFill>
                  <a:srgbClr val="000090"/>
                </a:solidFill>
                <a:cs typeface="Symbol" charset="2"/>
              </a:rPr>
              <a:t>(125) ~4 MeV</a:t>
            </a:r>
            <a:r>
              <a:rPr lang="en-US" sz="1800" dirty="0" smtClean="0">
                <a:cs typeface="Symbol" charset="2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cs typeface="Symbol" charset="2"/>
              </a:rPr>
              <a:t>NO direct measure</a:t>
            </a:r>
            <a:r>
              <a:rPr lang="en-US" sz="1800" dirty="0" smtClean="0">
                <a:cs typeface="Symbol" charset="2"/>
              </a:rPr>
              <a:t> at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959286" y="1857536"/>
            <a:ext cx="7888" cy="2650511"/>
          </a:xfrm>
          <a:prstGeom prst="line">
            <a:avLst/>
          </a:prstGeom>
          <a:ln w="57150" cmpd="sng">
            <a:solidFill>
              <a:srgbClr val="008000">
                <a:alpha val="38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Higgs125_BR_Inclusi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09861"/>
            <a:ext cx="3559198" cy="3820736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974446" y="5108345"/>
            <a:ext cx="3537868" cy="1412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Mass dependency</a:t>
            </a:r>
            <a:r>
              <a:rPr lang="en-US" sz="1800" dirty="0" smtClean="0"/>
              <a:t>:</a:t>
            </a:r>
          </a:p>
          <a:p>
            <a:pPr marL="636588" lvl="1" indent="-285750"/>
            <a:r>
              <a:rPr lang="en-US" sz="1600" dirty="0" err="1" smtClean="0">
                <a:latin typeface="Symbol" charset="2"/>
                <a:cs typeface="Symbol" charset="2"/>
              </a:rPr>
              <a:t>d</a:t>
            </a:r>
            <a:r>
              <a:rPr lang="en-US" sz="1600" dirty="0" err="1" smtClean="0"/>
              <a:t>BR</a:t>
            </a:r>
            <a:r>
              <a:rPr lang="en-US" sz="1600" dirty="0" smtClean="0"/>
              <a:t>(bb)/0.5 </a:t>
            </a:r>
            <a:r>
              <a:rPr lang="en-US" sz="1600" dirty="0" err="1" smtClean="0"/>
              <a:t>GeV</a:t>
            </a:r>
            <a:r>
              <a:rPr lang="en-US" sz="1600" dirty="0" smtClean="0"/>
              <a:t>   </a:t>
            </a:r>
            <a:r>
              <a:rPr lang="en-US" sz="1600" dirty="0"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    1% </a:t>
            </a:r>
          </a:p>
          <a:p>
            <a:pPr marL="636588" lvl="1" indent="-285750"/>
            <a:r>
              <a:rPr lang="en-US" sz="16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>
                <a:solidFill>
                  <a:srgbClr val="000090"/>
                </a:solidFill>
              </a:rPr>
              <a:t>BR</a:t>
            </a:r>
            <a:r>
              <a:rPr lang="en-US" sz="1600" dirty="0" smtClean="0">
                <a:solidFill>
                  <a:srgbClr val="000090"/>
                </a:solidFill>
              </a:rPr>
              <a:t>(WW*)</a:t>
            </a:r>
            <a:r>
              <a:rPr lang="en-US" sz="1600" dirty="0">
                <a:solidFill>
                  <a:srgbClr val="000090"/>
                </a:solidFill>
              </a:rPr>
              <a:t>/0.5 </a:t>
            </a:r>
            <a:r>
              <a:rPr lang="en-US" sz="1600" dirty="0" err="1" smtClean="0">
                <a:solidFill>
                  <a:srgbClr val="000090"/>
                </a:solidFill>
              </a:rPr>
              <a:t>GeV</a:t>
            </a:r>
            <a:r>
              <a:rPr lang="en-US" sz="1600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4% </a:t>
            </a:r>
            <a:endParaRPr lang="en-US" sz="1600" dirty="0">
              <a:solidFill>
                <a:srgbClr val="000090"/>
              </a:solidFill>
            </a:endParaRPr>
          </a:p>
          <a:p>
            <a:pPr marL="636588" lvl="1" indent="-285750"/>
            <a:r>
              <a:rPr lang="en-US" sz="16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 err="1">
                <a:solidFill>
                  <a:srgbClr val="000090"/>
                </a:solidFill>
              </a:rPr>
              <a:t>BR</a:t>
            </a:r>
            <a:r>
              <a:rPr lang="en-US" sz="1600" dirty="0" smtClean="0">
                <a:solidFill>
                  <a:srgbClr val="000090"/>
                </a:solidFill>
              </a:rPr>
              <a:t>(ZZ*)</a:t>
            </a:r>
            <a:r>
              <a:rPr lang="en-US" sz="1600" dirty="0">
                <a:solidFill>
                  <a:srgbClr val="000090"/>
                </a:solidFill>
              </a:rPr>
              <a:t>/0.5 </a:t>
            </a:r>
            <a:r>
              <a:rPr lang="en-US" sz="1600" dirty="0" err="1">
                <a:solidFill>
                  <a:srgbClr val="000090"/>
                </a:solidFill>
              </a:rPr>
              <a:t>GeV</a:t>
            </a:r>
            <a:r>
              <a:rPr lang="en-US" sz="1600" dirty="0">
                <a:solidFill>
                  <a:srgbClr val="000090"/>
                </a:solidFill>
              </a:rPr>
              <a:t> </a:t>
            </a:r>
            <a:r>
              <a:rPr lang="en-US" sz="16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   4% </a:t>
            </a:r>
            <a:endParaRPr lang="en-US" sz="1600" dirty="0">
              <a:solidFill>
                <a:srgbClr val="000090"/>
              </a:solidFill>
            </a:endParaRPr>
          </a:p>
          <a:p>
            <a:pPr marL="636588" lvl="1" indent="-285750"/>
            <a:endParaRPr lang="en-US" sz="1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953000" y="881030"/>
            <a:ext cx="1335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M</a:t>
            </a:r>
            <a:r>
              <a:rPr lang="en-US" sz="1600" baseline="-25000" dirty="0" smtClean="0">
                <a:solidFill>
                  <a:srgbClr val="000090"/>
                </a:solidFill>
              </a:rPr>
              <a:t>H</a:t>
            </a:r>
            <a:r>
              <a:rPr lang="en-US" sz="1600" dirty="0" smtClean="0">
                <a:solidFill>
                  <a:srgbClr val="000090"/>
                </a:solidFill>
              </a:rPr>
              <a:t>=125 </a:t>
            </a:r>
            <a:r>
              <a:rPr lang="en-US" sz="1600" dirty="0" err="1" smtClean="0">
                <a:solidFill>
                  <a:srgbClr val="000090"/>
                </a:solidFill>
              </a:rPr>
              <a:t>GeV</a:t>
            </a:r>
            <a:endParaRPr lang="en-US" sz="16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0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T_iron_v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4600" y="2880889"/>
            <a:ext cx="2590800" cy="1995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Next-to-Next Facility </a:t>
            </a:r>
            <a:r>
              <a:rPr lang="en-US" dirty="0" smtClean="0">
                <a:solidFill>
                  <a:srgbClr val="FFFFFF"/>
                </a:solidFill>
              </a:rPr>
              <a:t>(2)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1800" dirty="0" smtClean="0"/>
              <a:t>TLEP can be upgraded to VHE-LHC</a:t>
            </a:r>
          </a:p>
          <a:p>
            <a:pPr lvl="1"/>
            <a:r>
              <a:rPr lang="en-US" sz="1600" dirty="0" smtClean="0"/>
              <a:t>Re-use the 80 km tunnel to reach </a:t>
            </a:r>
            <a:r>
              <a:rPr lang="en-US" sz="1600" dirty="0" smtClean="0">
                <a:solidFill>
                  <a:srgbClr val="FF0000"/>
                </a:solidFill>
              </a:rPr>
              <a:t>80-100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collisions</a:t>
            </a:r>
          </a:p>
          <a:p>
            <a:pPr lvl="2"/>
            <a:r>
              <a:rPr lang="en-US" sz="1600" dirty="0" smtClean="0"/>
              <a:t>Or re-use the LHC tunnel to reach 27-33 </a:t>
            </a:r>
            <a:r>
              <a:rPr lang="en-US" sz="1600" dirty="0" err="1" smtClean="0"/>
              <a:t>TeV</a:t>
            </a:r>
            <a:r>
              <a:rPr lang="en-US" sz="1600" dirty="0" smtClean="0"/>
              <a:t>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collisions</a:t>
            </a:r>
          </a:p>
          <a:p>
            <a:pPr lvl="1"/>
            <a:r>
              <a:rPr lang="en-US" sz="1600" dirty="0" smtClean="0"/>
              <a:t>In both cases, need to develop 16-20 T SC magnets</a:t>
            </a:r>
          </a:p>
          <a:p>
            <a:pPr lvl="2"/>
            <a:r>
              <a:rPr lang="en-US" sz="1600" dirty="0" smtClean="0"/>
              <a:t>Needs lots of R&amp;D and time (TLEP won’t delay VHE-LHC)</a:t>
            </a:r>
          </a:p>
          <a:p>
            <a:pPr lvl="1"/>
            <a:r>
              <a:rPr lang="en-US" sz="1600" dirty="0" smtClean="0"/>
              <a:t>First consistent conceptual design</a:t>
            </a:r>
          </a:p>
          <a:p>
            <a:pPr lvl="2"/>
            <a:r>
              <a:rPr lang="en-US" sz="1600" dirty="0" smtClean="0"/>
              <a:t>Using multiple SC materials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686" y="914400"/>
            <a:ext cx="2315714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V="1">
            <a:off x="6553200" y="1371600"/>
            <a:ext cx="838200" cy="381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 descr="20T_coil_v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5400" y="3200400"/>
            <a:ext cx="3779816" cy="1354661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6063" y="4648200"/>
            <a:ext cx="2250737" cy="154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67375" y="4913914"/>
            <a:ext cx="4704825" cy="13344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555933" y="4111823"/>
            <a:ext cx="80626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smtClean="0"/>
              <a:t>L. Rossi </a:t>
            </a:r>
            <a:endParaRPr lang="en-US" sz="1400" b="1"/>
          </a:p>
        </p:txBody>
      </p:sp>
      <p:sp>
        <p:nvSpPr>
          <p:cNvPr id="18" name="Rectangle 17"/>
          <p:cNvSpPr/>
          <p:nvPr/>
        </p:nvSpPr>
        <p:spPr>
          <a:xfrm>
            <a:off x="1461408" y="4913914"/>
            <a:ext cx="824592" cy="953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29000" y="4913914"/>
            <a:ext cx="682939" cy="9534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ZoneTexte 17"/>
          <p:cNvSpPr txBox="1"/>
          <p:nvPr/>
        </p:nvSpPr>
        <p:spPr>
          <a:xfrm>
            <a:off x="3200400" y="5939135"/>
            <a:ext cx="1191324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T field!</a:t>
            </a:r>
            <a:endParaRPr lang="en-US" sz="160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ounded Rectangle 25"/>
          <p:cNvSpPr/>
          <p:nvPr/>
        </p:nvSpPr>
        <p:spPr bwMode="auto">
          <a:xfrm>
            <a:off x="3505200" y="3657600"/>
            <a:ext cx="669925" cy="228600"/>
          </a:xfrm>
          <a:prstGeom prst="roundRect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Curved Connector 27"/>
          <p:cNvCxnSpPr>
            <a:stCxn id="26" idx="3"/>
          </p:cNvCxnSpPr>
          <p:nvPr/>
        </p:nvCxnSpPr>
        <p:spPr bwMode="auto">
          <a:xfrm flipV="1">
            <a:off x="4175125" y="3505200"/>
            <a:ext cx="1463675" cy="2667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ounded Rectangle 28"/>
          <p:cNvSpPr/>
          <p:nvPr/>
        </p:nvSpPr>
        <p:spPr bwMode="auto">
          <a:xfrm>
            <a:off x="7086600" y="3276600"/>
            <a:ext cx="1295400" cy="990600"/>
          </a:xfrm>
          <a:prstGeom prst="roundRect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1" name="Curved Connector 30"/>
          <p:cNvCxnSpPr/>
          <p:nvPr/>
        </p:nvCxnSpPr>
        <p:spPr bwMode="auto">
          <a:xfrm rot="5400000">
            <a:off x="7391400" y="4419600"/>
            <a:ext cx="533400" cy="228600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 rot="19920000">
            <a:off x="633202" y="2775668"/>
            <a:ext cx="8174033" cy="1569660"/>
          </a:xfrm>
          <a:prstGeom prst="rect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99"/>
                </a:solidFill>
                <a:latin typeface="+mn-lt"/>
              </a:rPr>
              <a:t>Could explore higher-energy regions (up to 10 </a:t>
            </a:r>
            <a:r>
              <a:rPr lang="en-US" b="1" dirty="0" err="1" smtClean="0">
                <a:solidFill>
                  <a:srgbClr val="CC0099"/>
                </a:solidFill>
                <a:latin typeface="+mn-lt"/>
              </a:rPr>
              <a:t>TeV</a:t>
            </a:r>
            <a:r>
              <a:rPr lang="en-US" b="1" dirty="0" smtClean="0">
                <a:solidFill>
                  <a:srgbClr val="CC0099"/>
                </a:solidFill>
                <a:latin typeface="+mn-lt"/>
              </a:rPr>
              <a:t> and more)</a:t>
            </a:r>
          </a:p>
          <a:p>
            <a:pPr algn="ctr"/>
            <a:r>
              <a:rPr lang="en-US" b="1" dirty="0" smtClean="0">
                <a:solidFill>
                  <a:srgbClr val="0000CC"/>
                </a:solidFill>
                <a:latin typeface="+mn-lt"/>
              </a:rPr>
              <a:t>Detailed conceptual study of the machine is needed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Intense collaborative R&amp;D is necessary</a:t>
            </a:r>
          </a:p>
          <a:p>
            <a:pPr algn="ctr"/>
            <a:r>
              <a:rPr lang="en-US" b="1" dirty="0">
                <a:solidFill>
                  <a:srgbClr val="009900"/>
                </a:solidFill>
                <a:latin typeface="+mn-lt"/>
              </a:rPr>
              <a:t>P</a:t>
            </a:r>
            <a:r>
              <a:rPr lang="en-US" b="1" dirty="0" smtClean="0">
                <a:solidFill>
                  <a:srgbClr val="009900"/>
                </a:solidFill>
                <a:latin typeface="+mn-lt"/>
              </a:rPr>
              <a:t>hysics case must be better understood</a:t>
            </a:r>
          </a:p>
        </p:txBody>
      </p:sp>
    </p:spTree>
    <p:extLst>
      <p:ext uri="{BB962C8B-B14F-4D97-AF65-F5344CB8AC3E}">
        <p14:creationId xmlns:p14="http://schemas.microsoft.com/office/powerpoint/2010/main" val="179528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Conclusion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859797"/>
            <a:ext cx="8890568" cy="5765032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1 year </a:t>
            </a:r>
            <a:r>
              <a:rPr lang="en-US" dirty="0" smtClean="0"/>
              <a:t>after the discovery </a:t>
            </a:r>
            <a:r>
              <a:rPr lang="en-US" dirty="0" smtClean="0">
                <a:solidFill>
                  <a:srgbClr val="000090"/>
                </a:solidFill>
              </a:rPr>
              <a:t>properties</a:t>
            </a:r>
            <a:r>
              <a:rPr lang="en-US" dirty="0"/>
              <a:t> </a:t>
            </a:r>
            <a:r>
              <a:rPr lang="en-US" dirty="0" smtClean="0"/>
              <a:t>of the </a:t>
            </a:r>
            <a:r>
              <a:rPr lang="en-US" dirty="0" smtClean="0">
                <a:solidFill>
                  <a:srgbClr val="FF0000"/>
                </a:solidFill>
              </a:rPr>
              <a:t>New boson </a:t>
            </a:r>
            <a:r>
              <a:rPr lang="en-US" dirty="0" smtClean="0"/>
              <a:t>measured with </a:t>
            </a:r>
            <a:r>
              <a:rPr lang="en-US" dirty="0" smtClean="0">
                <a:solidFill>
                  <a:srgbClr val="000090"/>
                </a:solidFill>
              </a:rPr>
              <a:t>increasing precision </a:t>
            </a:r>
            <a:r>
              <a:rPr lang="en-US" dirty="0" smtClean="0"/>
              <a:t>thanks to </a:t>
            </a:r>
            <a:r>
              <a:rPr lang="en-US" u="sng" dirty="0" smtClean="0">
                <a:solidFill>
                  <a:srgbClr val="000090"/>
                </a:solidFill>
              </a:rPr>
              <a:t>outstanding LHC performance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90"/>
                </a:solidFill>
              </a:rPr>
              <a:t>improved analysis: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Mass</a:t>
            </a:r>
            <a:r>
              <a:rPr lang="en-US" dirty="0" smtClean="0"/>
              <a:t> measured at the </a:t>
            </a:r>
            <a:r>
              <a:rPr lang="en-US" dirty="0" smtClean="0">
                <a:solidFill>
                  <a:srgbClr val="008000"/>
                </a:solidFill>
              </a:rPr>
              <a:t>3 per mill </a:t>
            </a:r>
            <a:r>
              <a:rPr lang="en-US" dirty="0" smtClean="0"/>
              <a:t>level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Evidence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008000"/>
                </a:solidFill>
              </a:rPr>
              <a:t>scalar nature 0</a:t>
            </a:r>
            <a:r>
              <a:rPr lang="en-US" baseline="30000" dirty="0" smtClean="0">
                <a:solidFill>
                  <a:srgbClr val="008000"/>
                </a:solidFill>
              </a:rPr>
              <a:t>+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(though CP mixing not excluded)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Evidence</a:t>
            </a:r>
            <a:r>
              <a:rPr lang="en-US" dirty="0" smtClean="0"/>
              <a:t> for </a:t>
            </a:r>
            <a:r>
              <a:rPr lang="en-US" dirty="0" smtClean="0">
                <a:solidFill>
                  <a:srgbClr val="000090"/>
                </a:solidFill>
              </a:rPr>
              <a:t>couplings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000090"/>
                </a:solidFill>
              </a:rPr>
              <a:t>Fermions: </a:t>
            </a:r>
            <a:r>
              <a:rPr lang="en-US" i="1" dirty="0" smtClean="0">
                <a:solidFill>
                  <a:srgbClr val="008000"/>
                </a:solidFill>
              </a:rPr>
              <a:t>direct &gt;3</a:t>
            </a:r>
            <a:r>
              <a:rPr lang="en-US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r>
              <a:rPr lang="en-US" i="1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008000"/>
                </a:solidFill>
              </a:rPr>
              <a:t>indirect &gt;5</a:t>
            </a:r>
            <a:r>
              <a:rPr lang="en-US" i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s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Evidence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000090"/>
                </a:solidFill>
              </a:rPr>
              <a:t>V-mediated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000090"/>
                </a:solidFill>
              </a:rPr>
              <a:t> VBF </a:t>
            </a:r>
            <a:r>
              <a:rPr lang="en-US" dirty="0" smtClean="0"/>
              <a:t>production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Coupling Tests</a:t>
            </a:r>
            <a:r>
              <a:rPr lang="en-US" dirty="0" smtClean="0"/>
              <a:t> </a:t>
            </a:r>
            <a:r>
              <a:rPr lang="en-US" dirty="0">
                <a:solidFill>
                  <a:srgbClr val="008000"/>
                </a:solidFill>
              </a:rPr>
              <a:t>c</a:t>
            </a:r>
            <a:r>
              <a:rPr lang="en-US" dirty="0" smtClean="0">
                <a:solidFill>
                  <a:srgbClr val="008000"/>
                </a:solidFill>
              </a:rPr>
              <a:t>ompatible</a:t>
            </a:r>
            <a:r>
              <a:rPr lang="en-US" dirty="0" smtClean="0"/>
              <a:t> with SM predictions</a:t>
            </a:r>
            <a:endParaRPr lang="en-US" dirty="0" smtClean="0">
              <a:solidFill>
                <a:srgbClr val="008000"/>
              </a:solidFill>
            </a:endParaRPr>
          </a:p>
          <a:p>
            <a:pPr marL="0" indent="0" algn="ctr">
              <a:buNone/>
            </a:pPr>
            <a:r>
              <a:rPr lang="en-US" b="1" i="1" u="sng" dirty="0" smtClean="0"/>
              <a:t>All </a:t>
            </a:r>
            <a:r>
              <a:rPr lang="en-US" b="1" i="1" u="sng" dirty="0" smtClean="0">
                <a:solidFill>
                  <a:srgbClr val="000090"/>
                </a:solidFill>
              </a:rPr>
              <a:t>measured properties </a:t>
            </a:r>
            <a:r>
              <a:rPr lang="en-US" b="1" i="1" u="sng" dirty="0" smtClean="0">
                <a:solidFill>
                  <a:srgbClr val="008000"/>
                </a:solidFill>
              </a:rPr>
              <a:t>compatible</a:t>
            </a:r>
            <a:r>
              <a:rPr lang="en-US" b="1" i="1" u="sng" dirty="0" smtClean="0"/>
              <a:t> with the </a:t>
            </a:r>
            <a:r>
              <a:rPr lang="en-US" b="1" i="1" u="sng" dirty="0" smtClean="0">
                <a:solidFill>
                  <a:srgbClr val="008000"/>
                </a:solidFill>
              </a:rPr>
              <a:t>SM Higgs boson</a:t>
            </a:r>
          </a:p>
          <a:p>
            <a:r>
              <a:rPr lang="en-US" dirty="0" smtClean="0"/>
              <a:t>Coming soon: final </a:t>
            </a:r>
            <a:r>
              <a:rPr lang="en-US" dirty="0" smtClean="0">
                <a:solidFill>
                  <a:srgbClr val="000090"/>
                </a:solidFill>
              </a:rPr>
              <a:t>RUN1 </a:t>
            </a:r>
            <a:r>
              <a:rPr lang="en-US" dirty="0" smtClean="0"/>
              <a:t>publications from </a:t>
            </a:r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000090"/>
                </a:solidFill>
              </a:rPr>
              <a:t>ATLAS</a:t>
            </a:r>
          </a:p>
          <a:p>
            <a:r>
              <a:rPr lang="en-US" dirty="0" smtClean="0"/>
              <a:t>In </a:t>
            </a:r>
            <a:r>
              <a:rPr lang="en-US" dirty="0" smtClean="0">
                <a:solidFill>
                  <a:srgbClr val="008000"/>
                </a:solidFill>
              </a:rPr>
              <a:t>2015 LHC </a:t>
            </a:r>
            <a:r>
              <a:rPr lang="en-US" dirty="0" smtClean="0"/>
              <a:t>will increase </a:t>
            </a:r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baseline="-25000" dirty="0" smtClean="0">
                <a:solidFill>
                  <a:srgbClr val="008000"/>
                </a:solidFill>
              </a:rPr>
              <a:t>CM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r>
              <a:rPr lang="en-US" dirty="0" smtClean="0">
                <a:solidFill>
                  <a:srgbClr val="000090"/>
                </a:solidFill>
              </a:rPr>
              <a:t>~2.6</a:t>
            </a:r>
            <a:r>
              <a:rPr lang="en-US" dirty="0" smtClean="0"/>
              <a:t>) and </a:t>
            </a:r>
            <a:r>
              <a:rPr lang="en-US" dirty="0" smtClean="0">
                <a:solidFill>
                  <a:srgbClr val="008000"/>
                </a:solidFill>
              </a:rPr>
              <a:t>Luminosity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000090"/>
                </a:solidFill>
              </a:rPr>
              <a:t>10</a:t>
            </a:r>
            <a:r>
              <a:rPr lang="en-US" baseline="30000" dirty="0" smtClean="0">
                <a:solidFill>
                  <a:srgbClr val="000090"/>
                </a:solidFill>
              </a:rPr>
              <a:t>34</a:t>
            </a:r>
            <a:r>
              <a:rPr lang="en-US" dirty="0" smtClean="0">
                <a:solidFill>
                  <a:srgbClr val="000090"/>
                </a:solidFill>
              </a:rPr>
              <a:t>cm</a:t>
            </a:r>
            <a:r>
              <a:rPr lang="en-US" baseline="30000" dirty="0" smtClean="0">
                <a:solidFill>
                  <a:srgbClr val="000090"/>
                </a:solidFill>
              </a:rPr>
              <a:t>-2</a:t>
            </a:r>
            <a:r>
              <a:rPr lang="en-US" dirty="0" smtClean="0">
                <a:solidFill>
                  <a:srgbClr val="000090"/>
                </a:solidFill>
              </a:rPr>
              <a:t>s</a:t>
            </a:r>
            <a:r>
              <a:rPr lang="en-US" baseline="30000" dirty="0" smtClean="0">
                <a:solidFill>
                  <a:srgbClr val="000090"/>
                </a:solidFill>
              </a:rPr>
              <a:t>-1</a:t>
            </a:r>
            <a:r>
              <a:rPr lang="en-US" dirty="0" smtClean="0"/>
              <a:t>)</a:t>
            </a:r>
          </a:p>
          <a:p>
            <a:pPr lvl="1"/>
            <a:r>
              <a:rPr lang="en-US" sz="2400" dirty="0" smtClean="0"/>
              <a:t>Increase sensitivity to </a:t>
            </a:r>
            <a:r>
              <a:rPr lang="en-US" sz="2400" dirty="0" smtClean="0">
                <a:solidFill>
                  <a:srgbClr val="FF0000"/>
                </a:solidFill>
              </a:rPr>
              <a:t>challenge</a:t>
            </a:r>
            <a:r>
              <a:rPr lang="en-US" sz="2400" dirty="0" smtClean="0"/>
              <a:t> </a:t>
            </a:r>
            <a:r>
              <a:rPr lang="en-US" sz="2400" dirty="0"/>
              <a:t>the </a:t>
            </a:r>
            <a:r>
              <a:rPr lang="en-US" sz="2400" dirty="0">
                <a:solidFill>
                  <a:srgbClr val="008000"/>
                </a:solidFill>
              </a:rPr>
              <a:t>SM </a:t>
            </a:r>
            <a:r>
              <a:rPr lang="en-US" sz="2400" dirty="0" smtClean="0">
                <a:solidFill>
                  <a:srgbClr val="008000"/>
                </a:solidFill>
              </a:rPr>
              <a:t>predictions</a:t>
            </a:r>
            <a:r>
              <a:rPr lang="en-US" sz="2400" dirty="0" smtClean="0"/>
              <a:t>: </a:t>
            </a:r>
            <a:endParaRPr lang="en-US" dirty="0" smtClean="0"/>
          </a:p>
          <a:p>
            <a:pPr marL="457200" lvl="1" indent="0" algn="ctr">
              <a:buNone/>
            </a:pPr>
            <a:r>
              <a:rPr lang="en-US" sz="2400" b="1" dirty="0" smtClean="0"/>
              <a:t>This is just the </a:t>
            </a:r>
            <a:r>
              <a:rPr lang="en-US" sz="2400" b="1" i="1" dirty="0" smtClean="0"/>
              <a:t>beginning</a:t>
            </a:r>
            <a:r>
              <a:rPr lang="en-US" sz="2400" b="1" dirty="0" smtClean="0"/>
              <a:t> of a </a:t>
            </a:r>
            <a:r>
              <a:rPr lang="en-US" sz="2400" b="1" i="1" dirty="0" smtClean="0"/>
              <a:t>rich</a:t>
            </a:r>
            <a:r>
              <a:rPr lang="en-US" sz="2400" b="1" dirty="0" smtClean="0"/>
              <a:t> “</a:t>
            </a:r>
            <a:r>
              <a:rPr lang="en-US" sz="2400" b="1" dirty="0" smtClean="0">
                <a:solidFill>
                  <a:srgbClr val="FF0000"/>
                </a:solidFill>
              </a:rPr>
              <a:t>Higgs physics </a:t>
            </a:r>
            <a:r>
              <a:rPr lang="en-US" sz="2400" b="1" dirty="0" smtClean="0">
                <a:solidFill>
                  <a:srgbClr val="000090"/>
                </a:solidFill>
              </a:rPr>
              <a:t>program” </a:t>
            </a:r>
            <a:r>
              <a:rPr lang="en-US" sz="2400" b="1" dirty="0" smtClean="0"/>
              <a:t>!</a:t>
            </a:r>
            <a:endParaRPr lang="en-US" sz="2400" b="1" u="sng" dirty="0"/>
          </a:p>
          <a:p>
            <a:pPr marL="457200" lvl="1" indent="0">
              <a:buNone/>
            </a:pPr>
            <a:r>
              <a:rPr lang="en-US" sz="2400" b="1" u="sng" dirty="0" smtClean="0">
                <a:solidFill>
                  <a:srgbClr val="FF0000"/>
                </a:solidFill>
              </a:rPr>
              <a:t>High precision </a:t>
            </a:r>
            <a:r>
              <a:rPr lang="en-US" sz="2400" b="1" u="sng" dirty="0" err="1" smtClean="0">
                <a:solidFill>
                  <a:srgbClr val="FF0000"/>
                </a:solidFill>
              </a:rPr>
              <a:t>higgs</a:t>
            </a:r>
            <a:r>
              <a:rPr lang="en-US" sz="2400" b="1" u="sng" dirty="0" smtClean="0">
                <a:solidFill>
                  <a:srgbClr val="FF0000"/>
                </a:solidFill>
              </a:rPr>
              <a:t> physics (sensitivity to BSM) needs for an Higgs factory</a:t>
            </a:r>
          </a:p>
          <a:p>
            <a:r>
              <a:rPr lang="en-US" dirty="0" smtClean="0"/>
              <a:t> It is important to choose the right machine for the future</a:t>
            </a:r>
          </a:p>
          <a:p>
            <a:pPr lvl="1"/>
            <a:r>
              <a:rPr lang="en-US" sz="2400" dirty="0" smtClean="0"/>
              <a:t>Cannot </a:t>
            </a:r>
            <a:r>
              <a:rPr lang="en-US" sz="2400" dirty="0"/>
              <a:t>afford to be wrong for 10 billion CHF – it would be the end of HEP</a:t>
            </a:r>
          </a:p>
          <a:p>
            <a:r>
              <a:rPr lang="en-US" dirty="0"/>
              <a:t>Many options on the </a:t>
            </a:r>
            <a:r>
              <a:rPr lang="en-US" dirty="0" smtClean="0"/>
              <a:t>market: results </a:t>
            </a:r>
            <a:r>
              <a:rPr lang="en-US" dirty="0"/>
              <a:t>of the  LHC run at 14 </a:t>
            </a:r>
            <a:r>
              <a:rPr lang="en-US" dirty="0" err="1"/>
              <a:t>TeV</a:t>
            </a:r>
            <a:r>
              <a:rPr lang="en-US" dirty="0"/>
              <a:t> will be a necessary and precious </a:t>
            </a:r>
            <a:r>
              <a:rPr lang="en-US" dirty="0" smtClean="0"/>
              <a:t>input to this decision</a:t>
            </a:r>
          </a:p>
          <a:p>
            <a:r>
              <a:rPr lang="en-US" dirty="0"/>
              <a:t>T</a:t>
            </a:r>
            <a:r>
              <a:rPr lang="en-US" smtClean="0"/>
              <a:t>oday </a:t>
            </a:r>
            <a:r>
              <a:rPr lang="en-US" dirty="0" smtClean="0"/>
              <a:t>a new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/>
              <a:t>-</a:t>
            </a:r>
            <a:r>
              <a:rPr lang="en-US" dirty="0" smtClean="0"/>
              <a:t> storage ring seems the best option </a:t>
            </a:r>
            <a:endParaRPr lang="en-US" dirty="0"/>
          </a:p>
          <a:p>
            <a:endParaRPr lang="en-US" dirty="0"/>
          </a:p>
          <a:p>
            <a:pPr marL="457200" lvl="1" indent="0" algn="ctr">
              <a:buNone/>
            </a:pPr>
            <a:endParaRPr lang="en-US" sz="2400" b="1" u="sng" dirty="0" smtClean="0"/>
          </a:p>
          <a:p>
            <a:pPr marL="457200" lvl="1" indent="0" algn="ctr">
              <a:buNone/>
            </a:pPr>
            <a:endParaRPr lang="en-US" sz="2400" b="1" u="sng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28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35"/>
    </mc:Choice>
    <mc:Fallback xmlns="">
      <p:transition xmlns:p14="http://schemas.microsoft.com/office/powerpoint/2010/main" spd="slow" advTm="914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"/>
    </mc:Choice>
    <mc:Fallback xmlns="">
      <p:transition xmlns:p14="http://schemas.microsoft.com/office/powerpoint/2010/main" spd="slow" advTm="111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 cstate="print"/>
          <a:srcRect l="10152" t="20982" r="39830" b="9145"/>
          <a:stretch>
            <a:fillRect/>
          </a:stretch>
        </p:blipFill>
        <p:spPr bwMode="auto">
          <a:xfrm>
            <a:off x="6553200" y="1371600"/>
            <a:ext cx="2416907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TLEP-Z , TLEP-W: A few remarks (1)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37845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TLEP-Z :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Z event rate ~ 15 kHz in each detector</a:t>
            </a:r>
            <a:endParaRPr lang="en-US" sz="1600" dirty="0"/>
          </a:p>
          <a:p>
            <a:pPr lvl="1"/>
            <a:r>
              <a:rPr lang="en-US" sz="1600" dirty="0"/>
              <a:t>Trigger rate 15 times larger than </a:t>
            </a:r>
            <a:r>
              <a:rPr lang="en-US" sz="1600" dirty="0" smtClean="0"/>
              <a:t>in LHC experiments</a:t>
            </a:r>
            <a:endParaRPr lang="en-US" sz="1600" dirty="0"/>
          </a:p>
          <a:p>
            <a:pPr lvl="2"/>
            <a:r>
              <a:rPr lang="en-US" sz="1600" dirty="0"/>
              <a:t>Event size / reconstruction time 20 times smaller </a:t>
            </a:r>
          </a:p>
          <a:p>
            <a:pPr lvl="1"/>
            <a:r>
              <a:rPr lang="en-US" sz="1600" dirty="0" smtClean="0"/>
              <a:t>Bunch crossing rate similar to LHC (4000 bunches over 80km)</a:t>
            </a:r>
          </a:p>
          <a:p>
            <a:pPr lvl="2"/>
            <a:r>
              <a:rPr lang="en-US" sz="1600" dirty="0" smtClean="0"/>
              <a:t>Need similarly fast detector / electronics</a:t>
            </a:r>
          </a:p>
          <a:p>
            <a:pPr lvl="1"/>
            <a:r>
              <a:rPr lang="en-US" sz="1600" dirty="0" smtClean="0"/>
              <a:t>LEP1 physics </a:t>
            </a:r>
            <a:r>
              <a:rPr lang="en-US" sz="1600" dirty="0" err="1" smtClean="0"/>
              <a:t>programme</a:t>
            </a:r>
            <a:r>
              <a:rPr lang="en-US" sz="1600" dirty="0" smtClean="0"/>
              <a:t> can be repeated every 15 minutes</a:t>
            </a:r>
          </a:p>
          <a:p>
            <a:pPr lvl="2"/>
            <a:r>
              <a:rPr lang="en-US" sz="1600" dirty="0" smtClean="0"/>
              <a:t>A trillion Z decays (10</a:t>
            </a:r>
            <a:r>
              <a:rPr lang="en-US" sz="1600" baseline="30000" dirty="0" smtClean="0"/>
              <a:t>12</a:t>
            </a:r>
            <a:r>
              <a:rPr lang="en-US" sz="1600" dirty="0" smtClean="0"/>
              <a:t>) in one year</a:t>
            </a:r>
          </a:p>
          <a:p>
            <a:pPr lvl="2"/>
            <a:r>
              <a:rPr lang="en-US" sz="1600" dirty="0" smtClean="0"/>
              <a:t>A great tool for detector calibration for higher √s runs</a:t>
            </a:r>
            <a:endParaRPr lang="en-US" sz="1600" dirty="0"/>
          </a:p>
          <a:p>
            <a:r>
              <a:rPr lang="en-US" sz="2000" dirty="0" smtClean="0"/>
              <a:t>Ultra-precise beam energy measurement is required</a:t>
            </a:r>
          </a:p>
          <a:p>
            <a:pPr lvl="1"/>
            <a:r>
              <a:rPr lang="en-US" sz="1600" dirty="0"/>
              <a:t>Resonant depolarization unique @ circular machines</a:t>
            </a:r>
          </a:p>
          <a:p>
            <a:pPr lvl="2"/>
            <a:r>
              <a:rPr lang="en-US" sz="1600" dirty="0"/>
              <a:t>Intrinsic precision ~ 100 </a:t>
            </a:r>
            <a:r>
              <a:rPr lang="en-US" sz="1600" dirty="0" err="1"/>
              <a:t>keV</a:t>
            </a:r>
            <a:r>
              <a:rPr lang="en-US" sz="1600" dirty="0"/>
              <a:t> (LEP1) / measurement</a:t>
            </a:r>
          </a:p>
          <a:p>
            <a:pPr lvl="3"/>
            <a:r>
              <a:rPr lang="en-US" sz="1600" dirty="0"/>
              <a:t>Decreases like 1 / √#(Measurements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/>
              <a:t>Requires beam transverse polarization </a:t>
            </a:r>
          </a:p>
          <a:p>
            <a:pPr lvl="2"/>
            <a:r>
              <a:rPr lang="en-US" sz="1600" dirty="0"/>
              <a:t>In one non-colliding bunch, during operations</a:t>
            </a:r>
          </a:p>
          <a:p>
            <a:pPr lvl="3"/>
            <a:r>
              <a:rPr lang="en-US" sz="1600" dirty="0"/>
              <a:t>Continuous energy measurement</a:t>
            </a:r>
          </a:p>
          <a:p>
            <a:pPr lvl="3"/>
            <a:r>
              <a:rPr lang="en-US" sz="1600" dirty="0"/>
              <a:t>No extrapolation needed (tides, trains, rain…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Can measure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Z</a:t>
            </a:r>
            <a:r>
              <a:rPr lang="en-US" sz="1600" dirty="0" smtClean="0"/>
              <a:t> and 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/>
              <a:t>Z</a:t>
            </a:r>
            <a:r>
              <a:rPr lang="en-US" sz="1600" dirty="0" smtClean="0"/>
              <a:t> to better than 0.1 MeV</a:t>
            </a:r>
          </a:p>
          <a:p>
            <a:pPr lvl="2"/>
            <a:r>
              <a:rPr lang="en-US" sz="1600" dirty="0" smtClean="0"/>
              <a:t>To be compared to 2 MeV at LEP1</a:t>
            </a:r>
            <a:endParaRPr lang="en-US" sz="1600" dirty="0"/>
          </a:p>
          <a:p>
            <a:pPr lvl="3"/>
            <a:endParaRPr lang="en-US" sz="16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 l="3360" t="3874"/>
          <a:stretch>
            <a:fillRect/>
          </a:stretch>
        </p:blipFill>
        <p:spPr bwMode="auto">
          <a:xfrm>
            <a:off x="6477000" y="3581400"/>
            <a:ext cx="259095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0234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TLEP-Z , TLEP-W: A few remarks </a:t>
            </a:r>
            <a:r>
              <a:rPr lang="en-US" dirty="0" smtClean="0">
                <a:solidFill>
                  <a:srgbClr val="FFFFFF"/>
                </a:solidFill>
              </a:rPr>
              <a:t>(2)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TLEP-Z : Measurement of A</a:t>
            </a:r>
            <a:r>
              <a:rPr lang="en-US" sz="2000" baseline="-25000" dirty="0" smtClean="0"/>
              <a:t>LR</a:t>
            </a:r>
            <a:r>
              <a:rPr lang="en-US" sz="2000" dirty="0" smtClean="0"/>
              <a:t> requires longitudinal polarization</a:t>
            </a:r>
          </a:p>
          <a:p>
            <a:pPr lvl="1"/>
            <a:r>
              <a:rPr lang="en-US" sz="1600" dirty="0" smtClean="0"/>
              <a:t>Will require spin rotators, </a:t>
            </a:r>
            <a:r>
              <a:rPr lang="en-US" sz="1600" dirty="0" err="1" smtClean="0"/>
              <a:t>polarimeters</a:t>
            </a:r>
            <a:endParaRPr lang="en-US" sz="1600" dirty="0" smtClean="0"/>
          </a:p>
          <a:p>
            <a:pPr lvl="2"/>
            <a:r>
              <a:rPr lang="en-US" sz="1600" dirty="0" smtClean="0"/>
              <a:t>And the real challenge : keep the polarization during collisions</a:t>
            </a:r>
          </a:p>
          <a:p>
            <a:pPr lvl="3"/>
            <a:r>
              <a:rPr lang="en-US" sz="1600" dirty="0" smtClean="0"/>
              <a:t>A dedicated run with lower luminosity is envisioned</a:t>
            </a:r>
          </a:p>
          <a:p>
            <a:pPr lvl="3"/>
            <a:r>
              <a:rPr lang="en-US" sz="1600" dirty="0" smtClean="0"/>
              <a:t>Towards measuring </a:t>
            </a:r>
            <a:r>
              <a:rPr lang="en-US" sz="1600" dirty="0"/>
              <a:t>sin</a:t>
            </a:r>
            <a:r>
              <a:rPr lang="en-US" sz="1600" baseline="30000" dirty="0"/>
              <a:t>2</a:t>
            </a:r>
            <a:r>
              <a:rPr lang="en-US" sz="1600" dirty="0"/>
              <a:t>θ</a:t>
            </a:r>
            <a:r>
              <a:rPr lang="en-US" sz="1600" baseline="-25000" dirty="0"/>
              <a:t>W</a:t>
            </a:r>
            <a:r>
              <a:rPr lang="en-US" sz="1600" dirty="0"/>
              <a:t> </a:t>
            </a:r>
            <a:r>
              <a:rPr lang="en-US" sz="1600" dirty="0" smtClean="0"/>
              <a:t>with a precision of </a:t>
            </a:r>
            <a:r>
              <a:rPr lang="en-US" sz="1600" dirty="0"/>
              <a:t>2.10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6</a:t>
            </a:r>
            <a:endParaRPr lang="en-US" sz="1600" dirty="0" smtClean="0"/>
          </a:p>
          <a:p>
            <a:r>
              <a:rPr lang="en-US" sz="2000" dirty="0" smtClean="0"/>
              <a:t>TLEP-W : Measurement of 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 requires transverse polarization too</a:t>
            </a:r>
          </a:p>
          <a:p>
            <a:pPr lvl="1"/>
            <a:r>
              <a:rPr lang="en-US" sz="1600" dirty="0" smtClean="0"/>
              <a:t>Towards the precise measurement of the beam energy</a:t>
            </a:r>
          </a:p>
          <a:p>
            <a:pPr lvl="2"/>
            <a:r>
              <a:rPr lang="en-US" sz="1600" dirty="0" smtClean="0"/>
              <a:t>Statistical precision on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W</a:t>
            </a:r>
            <a:r>
              <a:rPr lang="en-US" sz="1600" dirty="0" smtClean="0"/>
              <a:t> of 0.5 MeV is at hand</a:t>
            </a:r>
          </a:p>
          <a:p>
            <a:pPr lvl="1"/>
            <a:r>
              <a:rPr lang="en-US" sz="1600" dirty="0" smtClean="0"/>
              <a:t>Straight extrapolations from LEP show that it’s possible</a:t>
            </a:r>
          </a:p>
          <a:p>
            <a:pPr lvl="2"/>
            <a:r>
              <a:rPr lang="en-US" sz="1600" dirty="0" smtClean="0"/>
              <a:t>Got 5% polarization at </a:t>
            </a:r>
            <a:r>
              <a:rPr lang="en-US" sz="1600" dirty="0" err="1" smtClean="0"/>
              <a:t>E</a:t>
            </a:r>
            <a:r>
              <a:rPr lang="en-US" sz="1600" baseline="-25000" dirty="0" err="1" smtClean="0"/>
              <a:t>beam</a:t>
            </a:r>
            <a:r>
              <a:rPr lang="en-US" sz="1600" dirty="0" smtClean="0"/>
              <a:t> = 60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3"/>
            <a:r>
              <a:rPr lang="en-US" sz="1600" dirty="0" smtClean="0"/>
              <a:t>With 80 km, can have 5% at 81 </a:t>
            </a:r>
            <a:r>
              <a:rPr lang="en-US" sz="1600" dirty="0" err="1" smtClean="0"/>
              <a:t>GeV</a:t>
            </a:r>
            <a:endParaRPr lang="en-US" sz="1600" dirty="0" smtClean="0"/>
          </a:p>
          <a:p>
            <a:pPr lvl="1"/>
            <a:r>
              <a:rPr lang="en-US" sz="1600" dirty="0" err="1" smtClean="0"/>
              <a:t>E</a:t>
            </a:r>
            <a:r>
              <a:rPr lang="en-US" sz="1600" baseline="-25000" dirty="0" err="1" smtClean="0"/>
              <a:t>beam</a:t>
            </a:r>
            <a:r>
              <a:rPr lang="en-US" sz="1600" dirty="0" smtClean="0"/>
              <a:t> measurement at higher √s will use ZZ and Z(</a:t>
            </a:r>
            <a:r>
              <a:rPr lang="en-US" sz="1600" dirty="0" smtClean="0">
                <a:latin typeface="Symbol" charset="2"/>
                <a:cs typeface="Symbol" charset="2"/>
              </a:rPr>
              <a:t>g</a:t>
            </a:r>
            <a:r>
              <a:rPr lang="en-US" sz="1600" dirty="0" smtClean="0"/>
              <a:t>) events</a:t>
            </a:r>
          </a:p>
          <a:p>
            <a:endParaRPr lang="en-US" sz="2000" dirty="0" smtClean="0"/>
          </a:p>
          <a:p>
            <a:r>
              <a:rPr lang="en-US" sz="2000" dirty="0" smtClean="0"/>
              <a:t>A lot of work to be done</a:t>
            </a:r>
          </a:p>
          <a:p>
            <a:pPr lvl="1"/>
            <a:r>
              <a:rPr lang="en-US" sz="1600" dirty="0" smtClean="0"/>
              <a:t>On the theoretical side</a:t>
            </a:r>
          </a:p>
          <a:p>
            <a:pPr lvl="1"/>
            <a:r>
              <a:rPr lang="en-US" sz="1600" dirty="0" smtClean="0"/>
              <a:t>On the experimental systematic effects</a:t>
            </a:r>
          </a:p>
          <a:p>
            <a:pPr lvl="2"/>
            <a:r>
              <a:rPr lang="en-US" sz="1600" dirty="0" smtClean="0"/>
              <a:t>To match theory and  experimental uncertainties to the statistical uncertainties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pic>
        <p:nvPicPr>
          <p:cNvPr id="7" name="Picture 3" descr="\\cern.ch\dfs\Users\j\janot\Public\SSI2001\wwcross0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95600"/>
            <a:ext cx="229319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18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Scan </a:t>
            </a:r>
            <a:r>
              <a:rPr lang="en-US" sz="2000" dirty="0"/>
              <a:t>of the </a:t>
            </a:r>
            <a:r>
              <a:rPr lang="en-US" sz="2000" dirty="0" err="1"/>
              <a:t>tt</a:t>
            </a:r>
            <a:r>
              <a:rPr lang="en-US" sz="2000" dirty="0"/>
              <a:t> </a:t>
            </a:r>
            <a:r>
              <a:rPr lang="en-US" sz="2000" dirty="0" smtClean="0"/>
              <a:t>threshold </a:t>
            </a:r>
          </a:p>
          <a:p>
            <a:pPr lvl="1"/>
            <a:r>
              <a:rPr lang="en-US" sz="1600" dirty="0" smtClean="0">
                <a:cs typeface="Symbol" charset="2"/>
              </a:rPr>
              <a:t>Observables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 err="1" smtClean="0">
                <a:latin typeface="Symbol" charset="2"/>
                <a:cs typeface="Symbol" charset="2"/>
              </a:rPr>
              <a:t>s</a:t>
            </a:r>
            <a:r>
              <a:rPr lang="en-US" sz="1600" baseline="-25000" dirty="0" err="1" smtClean="0"/>
              <a:t>tt</a:t>
            </a:r>
            <a:r>
              <a:rPr lang="en-US" sz="1600" dirty="0" smtClean="0"/>
              <a:t>, A</a:t>
            </a:r>
            <a:r>
              <a:rPr lang="en-US" sz="1600" baseline="-25000" dirty="0" smtClean="0"/>
              <a:t>FB</a:t>
            </a:r>
            <a:r>
              <a:rPr lang="en-US" sz="1600" dirty="0" smtClean="0"/>
              <a:t> and &lt;</a:t>
            </a:r>
            <a:r>
              <a:rPr lang="en-US" sz="1600" dirty="0" err="1" smtClean="0"/>
              <a:t>p</a:t>
            </a:r>
            <a:r>
              <a:rPr lang="en-US" sz="1600" baseline="30000" dirty="0" err="1" smtClean="0"/>
              <a:t>@max</a:t>
            </a:r>
            <a:r>
              <a:rPr lang="en-US" sz="1600" dirty="0" smtClean="0"/>
              <a:t>&gt; sensitive to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</a:t>
            </a:r>
            <a:r>
              <a:rPr lang="en-US" sz="1600" dirty="0" err="1" smtClean="0"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/>
              <a:t>top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, and </a:t>
            </a:r>
            <a:r>
              <a:rPr lang="en-US" sz="1600" dirty="0" err="1" smtClean="0">
                <a:latin typeface="Symbol" charset="2"/>
                <a:cs typeface="Symbol" charset="2"/>
              </a:rPr>
              <a:t>l</a:t>
            </a:r>
            <a:r>
              <a:rPr lang="en-US" sz="1600" baseline="-25000" dirty="0" err="1" smtClean="0"/>
              <a:t>top</a:t>
            </a:r>
            <a:r>
              <a:rPr lang="en-US" sz="1600" dirty="0" smtClean="0"/>
              <a:t> (</a:t>
            </a:r>
            <a:r>
              <a:rPr lang="en-US" sz="1600" dirty="0" err="1" smtClean="0"/>
              <a:t>ttH</a:t>
            </a:r>
            <a:r>
              <a:rPr lang="en-US" sz="1600" dirty="0" smtClean="0"/>
              <a:t> Yukawa coupling)</a:t>
            </a:r>
            <a:endParaRPr lang="en-US" sz="1600" dirty="0"/>
          </a:p>
          <a:p>
            <a:pPr lvl="2"/>
            <a:r>
              <a:rPr lang="en-US" sz="1600" dirty="0" smtClean="0"/>
              <a:t>Experimental precision for ILC with 100,000 </a:t>
            </a:r>
            <a:r>
              <a:rPr lang="en-US" sz="1600" dirty="0" err="1" smtClean="0"/>
              <a:t>tt</a:t>
            </a:r>
            <a:r>
              <a:rPr lang="en-US" sz="1600" dirty="0" smtClean="0"/>
              <a:t> events </a:t>
            </a:r>
            <a:endParaRPr lang="en-US" sz="1600" dirty="0"/>
          </a:p>
          <a:p>
            <a:pPr lvl="3"/>
            <a:r>
              <a:rPr lang="en-US" sz="1600" dirty="0" smtClean="0"/>
              <a:t>No </a:t>
            </a:r>
            <a:r>
              <a:rPr lang="en-US" sz="1600" dirty="0" err="1"/>
              <a:t>beamstrahlung</a:t>
            </a:r>
            <a:r>
              <a:rPr lang="en-US" sz="1600" dirty="0"/>
              <a:t> </a:t>
            </a:r>
            <a:r>
              <a:rPr lang="en-US" sz="1600" dirty="0" smtClean="0"/>
              <a:t>and 500,000 </a:t>
            </a:r>
            <a:r>
              <a:rPr lang="en-US" sz="1600" dirty="0" err="1" smtClean="0"/>
              <a:t>tt</a:t>
            </a:r>
            <a:r>
              <a:rPr lang="en-US" sz="1600" dirty="0" smtClean="0"/>
              <a:t> events at TLEP</a:t>
            </a:r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457200" lvl="1" indent="0">
              <a:buNone/>
            </a:pPr>
            <a:endParaRPr lang="en-US" sz="1600" dirty="0" smtClean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Expected sensitivity for TLEP (full study to be done) and ILC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</p:txBody>
      </p:sp>
      <p:pic>
        <p:nvPicPr>
          <p:cNvPr id="19" name="Picture 6" descr="experi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36057"/>
            <a:ext cx="7924800" cy="2812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TLEP-t : A few remarks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pic>
        <p:nvPicPr>
          <p:cNvPr id="14" name="Picture 11" descr="\\cern.ch\dfs\Users\j\janot\Public\GIF2001\t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600200"/>
            <a:ext cx="91440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396823"/>
              </p:ext>
            </p:extLst>
          </p:nvPr>
        </p:nvGraphicFramePr>
        <p:xfrm>
          <a:off x="2209800" y="5195678"/>
          <a:ext cx="5257800" cy="976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800"/>
                <a:gridCol w="1497980"/>
                <a:gridCol w="1346510"/>
                <a:gridCol w="1346510"/>
              </a:tblGrid>
              <a:tr h="273739">
                <a:tc>
                  <a:txBody>
                    <a:bodyPr/>
                    <a:lstStyle/>
                    <a:p>
                      <a:pPr algn="ctr"/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</a:rPr>
                        <a:t>m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DG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Dl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r>
                        <a:rPr lang="en-US" sz="1400" b="1" dirty="0" smtClean="0">
                          <a:solidFill>
                            <a:srgbClr val="0000CC"/>
                          </a:solidFill>
                        </a:rPr>
                        <a:t>/</a:t>
                      </a:r>
                      <a:r>
                        <a:rPr lang="en-US" sz="1400" b="1" dirty="0" err="1" smtClean="0">
                          <a:solidFill>
                            <a:srgbClr val="0000CC"/>
                          </a:solidFill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US" sz="1400" b="1" baseline="-25000" dirty="0" err="1" smtClean="0">
                          <a:solidFill>
                            <a:srgbClr val="0000CC"/>
                          </a:solidFill>
                        </a:rPr>
                        <a:t>top</a:t>
                      </a:r>
                      <a:endParaRPr lang="en-US" sz="1400" b="1" baseline="-25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692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TLEP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15 MeV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17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15%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ILC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30 MeV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9900"/>
                          </a:solidFill>
                        </a:rPr>
                        <a:t>35 MeV</a:t>
                      </a:r>
                      <a:endParaRPr lang="en-US" sz="1400" b="1" dirty="0">
                        <a:solidFill>
                          <a:srgbClr val="0099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40%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695878" y="3749040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Symbol" charset="2"/>
                <a:cs typeface="Symbol" charset="2"/>
              </a:rPr>
              <a:t>s</a:t>
            </a:r>
            <a:r>
              <a:rPr lang="en-US" sz="1800" b="1" baseline="-25000" dirty="0" err="1" smtClean="0"/>
              <a:t>tt</a:t>
            </a:r>
            <a:endParaRPr lang="en-US" sz="1800" b="1" baseline="-25000" dirty="0"/>
          </a:p>
        </p:txBody>
      </p:sp>
      <p:sp>
        <p:nvSpPr>
          <p:cNvPr id="21" name="TextBox 20"/>
          <p:cNvSpPr txBox="1"/>
          <p:nvPr/>
        </p:nvSpPr>
        <p:spPr>
          <a:xfrm>
            <a:off x="4038600" y="3760708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 smtClean="0">
                <a:latin typeface="+mn-lt"/>
              </a:rPr>
              <a:t>p</a:t>
            </a:r>
            <a:r>
              <a:rPr lang="en-US" sz="1800" b="1" baseline="30000" dirty="0" err="1" smtClean="0">
                <a:latin typeface="+mn-lt"/>
              </a:rPr>
              <a:t>@max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3749040"/>
            <a:ext cx="512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latin typeface="+mn-lt"/>
              </a:rPr>
              <a:t>A</a:t>
            </a:r>
            <a:r>
              <a:rPr lang="en-US" sz="1800" b="1" baseline="-25000" dirty="0" smtClean="0">
                <a:latin typeface="+mn-lt"/>
              </a:rPr>
              <a:t>FB</a:t>
            </a:r>
            <a:endParaRPr lang="en-US" sz="1800" b="1" baseline="30000" dirty="0"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22308" y="2268230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m</a:t>
            </a:r>
            <a:r>
              <a:rPr lang="en-US" sz="1100" baseline="-25000" dirty="0" err="1" smtClean="0"/>
              <a:t>top</a:t>
            </a:r>
            <a:r>
              <a:rPr lang="en-US" sz="1100" dirty="0" smtClean="0"/>
              <a:t> = 175 </a:t>
            </a:r>
            <a:r>
              <a:rPr lang="en-US" sz="1100" dirty="0" err="1" smtClean="0"/>
              <a:t>GeV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4538990"/>
            <a:ext cx="22232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Martinez and R. </a:t>
            </a:r>
            <a:r>
              <a:rPr lang="en-US" sz="1100" dirty="0" err="1" smtClean="0">
                <a:solidFill>
                  <a:prstClr val="black"/>
                </a:solidFill>
              </a:rPr>
              <a:t>Miquel</a:t>
            </a:r>
            <a:r>
              <a:rPr lang="en-US" sz="1100" dirty="0" smtClean="0">
                <a:solidFill>
                  <a:prstClr val="black"/>
                </a:solidFill>
              </a:rPr>
              <a:t>, 2003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1642" y="1371600"/>
            <a:ext cx="2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-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42042" y="1671935"/>
            <a:ext cx="287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0099"/>
                </a:solidFill>
              </a:rPr>
              <a:t>-</a:t>
            </a:r>
            <a:endParaRPr lang="en-US" dirty="0">
              <a:solidFill>
                <a:srgbClr val="CC0099"/>
              </a:solidFill>
            </a:endParaRPr>
          </a:p>
        </p:txBody>
      </p:sp>
      <p:pic>
        <p:nvPicPr>
          <p:cNvPr id="8" name="Picture 7" descr="ttthres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66800"/>
            <a:ext cx="4800600" cy="3743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3743980"/>
            <a:ext cx="2379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CC0099"/>
                </a:solidFill>
                <a:latin typeface="+mn-lt"/>
              </a:rPr>
              <a:t>Increase of cross section and</a:t>
            </a:r>
          </a:p>
          <a:p>
            <a:pPr algn="ctr"/>
            <a:r>
              <a:rPr lang="en-US" sz="1400" b="1" dirty="0">
                <a:solidFill>
                  <a:srgbClr val="CC0099"/>
                </a:solidFill>
                <a:latin typeface="+mn-lt"/>
              </a:rPr>
              <a:t>s</a:t>
            </a:r>
            <a:r>
              <a:rPr lang="en-US" sz="1400" b="1" dirty="0" smtClean="0">
                <a:solidFill>
                  <a:srgbClr val="CC0099"/>
                </a:solidFill>
                <a:latin typeface="+mn-lt"/>
              </a:rPr>
              <a:t>teeper rise not yet included</a:t>
            </a:r>
            <a:endParaRPr lang="en-US" sz="1400" b="1" dirty="0">
              <a:solidFill>
                <a:srgbClr val="CC0099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3352800"/>
            <a:ext cx="4738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ILC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00600" y="2438400"/>
            <a:ext cx="640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</a:rPr>
              <a:t>TLEP</a:t>
            </a:r>
            <a:endParaRPr lang="en-US" sz="1400" b="1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0478" y="866001"/>
            <a:ext cx="5575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337       339      341      343      345      347      349      351     (</a:t>
            </a:r>
            <a:r>
              <a:rPr lang="en-US" sz="1200" dirty="0" err="1" smtClean="0"/>
              <a:t>m</a:t>
            </a:r>
            <a:r>
              <a:rPr lang="en-US" sz="1200" baseline="-25000" dirty="0" err="1" smtClean="0"/>
              <a:t>top</a:t>
            </a:r>
            <a:r>
              <a:rPr lang="en-US" sz="1200" dirty="0" smtClean="0"/>
              <a:t> = 172.5 </a:t>
            </a:r>
            <a:r>
              <a:rPr lang="en-US" sz="1200" dirty="0" err="1" smtClean="0"/>
              <a:t>GeV</a:t>
            </a:r>
            <a:r>
              <a:rPr lang="en-US" sz="1200" dirty="0" smtClean="0"/>
              <a:t>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67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Possible Timescale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Similar timescales for TLEP and ILC</a:t>
            </a:r>
            <a:endParaRPr lang="en-US" sz="2000" dirty="0"/>
          </a:p>
          <a:p>
            <a:pPr lvl="1"/>
            <a:r>
              <a:rPr lang="en-US" sz="1800" dirty="0" smtClean="0"/>
              <a:t>ILC aims for Physics in 2028-2030</a:t>
            </a:r>
            <a:endParaRPr lang="en-US" sz="1800" dirty="0"/>
          </a:p>
          <a:p>
            <a:r>
              <a:rPr lang="en-US" sz="2000" dirty="0" smtClean="0"/>
              <a:t>TLEP </a:t>
            </a:r>
          </a:p>
          <a:p>
            <a:pPr lvl="1"/>
            <a:r>
              <a:rPr lang="en-US" sz="1600" dirty="0" smtClean="0"/>
              <a:t>Design study : 2013-2017</a:t>
            </a:r>
          </a:p>
          <a:p>
            <a:pPr lvl="1"/>
            <a:r>
              <a:rPr lang="en-US" sz="1600" dirty="0" smtClean="0"/>
              <a:t>Next European Strategy Workshop : 2017-2018</a:t>
            </a:r>
          </a:p>
          <a:p>
            <a:pPr lvl="1"/>
            <a:r>
              <a:rPr lang="en-US" sz="1600" dirty="0" smtClean="0"/>
              <a:t>Decision to go and start digging : 2018-2019</a:t>
            </a:r>
          </a:p>
          <a:p>
            <a:pPr lvl="1"/>
            <a:r>
              <a:rPr lang="en-US" sz="1600" dirty="0" smtClean="0"/>
              <a:t>Start installation in parallel with HL-LHC running : 2023 - …</a:t>
            </a:r>
          </a:p>
          <a:p>
            <a:pPr lvl="1"/>
            <a:r>
              <a:rPr lang="en-US" sz="1600" dirty="0" smtClean="0"/>
              <a:t>Start running at the end of HL-LHC running : 2030 - 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graphicFrame>
        <p:nvGraphicFramePr>
          <p:cNvPr id="7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34008"/>
              </p:ext>
            </p:extLst>
          </p:nvPr>
        </p:nvGraphicFramePr>
        <p:xfrm>
          <a:off x="381000" y="3520440"/>
          <a:ext cx="8455704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383"/>
                <a:gridCol w="218313"/>
                <a:gridCol w="122468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218313"/>
                <a:gridCol w="383463"/>
                <a:gridCol w="218313"/>
                <a:gridCol w="218313"/>
              </a:tblGrid>
              <a:tr h="1058917"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2035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fr-FR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solidFill>
                            <a:schemeClr val="tx1"/>
                          </a:solidFill>
                        </a:rPr>
                        <a:t>2050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gridSpan="1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HL-LHC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 gridSpan="13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R&amp;D + </a:t>
                      </a:r>
                      <a:r>
                        <a:rPr lang="fr-FR" dirty="0" err="1" smtClean="0"/>
                        <a:t>constr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1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66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/>
                        </a:gs>
                        <a:gs pos="27000">
                          <a:srgbClr val="92D050"/>
                        </a:gs>
                        <a:gs pos="100000">
                          <a:srgbClr val="FFFFCC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TLEP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9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  + R&amp;D + 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83000">
                          <a:srgbClr val="FF7C80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>
                            <a:tint val="66000"/>
                            <a:satMod val="160000"/>
                          </a:srgbClr>
                        </a:gs>
                        <a:gs pos="50000">
                          <a:srgbClr val="EE70EE">
                            <a:tint val="44500"/>
                            <a:satMod val="160000"/>
                          </a:srgbClr>
                        </a:gs>
                        <a:gs pos="100000">
                          <a:srgbClr val="EE70EE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10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23000">
                          <a:srgbClr val="92D05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325821">
                <a:tc>
                  <a:txBody>
                    <a:bodyPr/>
                    <a:lstStyle/>
                    <a:p>
                      <a:r>
                        <a:rPr lang="fr-FR" b="1" dirty="0" smtClean="0"/>
                        <a:t>VHE-LHC</a:t>
                      </a:r>
                      <a:endParaRPr lang="fr-FR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7"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Design</a:t>
                      </a:r>
                      <a:r>
                        <a:rPr lang="fr-FR" baseline="0" dirty="0" smtClean="0"/>
                        <a:t> + R&amp;D + construction</a:t>
                      </a:r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EE70EE"/>
                        </a:gs>
                        <a:gs pos="21000">
                          <a:srgbClr val="EE70EE"/>
                        </a:gs>
                        <a:gs pos="100000">
                          <a:srgbClr val="FF7C8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5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7C80"/>
                        </a:gs>
                        <a:gs pos="50000">
                          <a:srgbClr val="FF7C80"/>
                        </a:gs>
                        <a:gs pos="100000">
                          <a:srgbClr val="92D050"/>
                        </a:gs>
                      </a:gsLst>
                      <a:lin ang="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32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Next-to-Next Facility </a:t>
            </a:r>
            <a:r>
              <a:rPr lang="en-US" dirty="0" smtClean="0">
                <a:solidFill>
                  <a:srgbClr val="FFFFFF"/>
                </a:solidFill>
              </a:rPr>
              <a:t>(4)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Performance comparison for the SM Higgs boson </a:t>
            </a:r>
          </a:p>
          <a:p>
            <a:pPr lvl="1"/>
            <a:r>
              <a:rPr lang="en-US" sz="1800" dirty="0" smtClean="0"/>
              <a:t>Measurement of the more difficult couplings : </a:t>
            </a:r>
            <a:r>
              <a:rPr lang="en-US" sz="1800" dirty="0" err="1" smtClean="0"/>
              <a:t>g</a:t>
            </a:r>
            <a:r>
              <a:rPr lang="en-US" sz="1800" baseline="-25000" dirty="0" err="1" smtClean="0"/>
              <a:t>Htt</a:t>
            </a:r>
            <a:r>
              <a:rPr lang="en-US" sz="1800" dirty="0" smtClean="0"/>
              <a:t> (Yukawa) and </a:t>
            </a:r>
            <a:r>
              <a:rPr lang="en-US" sz="1800" dirty="0" err="1" smtClean="0"/>
              <a:t>g</a:t>
            </a:r>
            <a:r>
              <a:rPr lang="en-US" sz="1800" baseline="-25000" dirty="0" err="1" smtClean="0"/>
              <a:t>HHH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(self) </a:t>
            </a:r>
            <a:endParaRPr lang="en-US" sz="1800" dirty="0"/>
          </a:p>
          <a:p>
            <a:pPr lvl="2"/>
            <a:r>
              <a:rPr lang="en-US" sz="1600" dirty="0" smtClean="0"/>
              <a:t>In </a:t>
            </a:r>
            <a:r>
              <a:rPr lang="en-US" sz="1600" dirty="0" err="1" smtClean="0"/>
              <a:t>e</a:t>
            </a:r>
            <a:r>
              <a:rPr lang="en-US" sz="1600" baseline="30000" dirty="0" err="1" smtClean="0">
                <a:latin typeface="Symbol" charset="2"/>
                <a:cs typeface="Symbol" charset="2"/>
              </a:rPr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>
                <a:latin typeface="Symbol" charset="2"/>
                <a:cs typeface="Symbol" charset="2"/>
              </a:rPr>
              <a:t>-</a:t>
            </a:r>
            <a:r>
              <a:rPr lang="en-US" sz="1600" dirty="0" smtClean="0"/>
              <a:t> collisions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pPr marL="914400" lvl="2" indent="0">
              <a:buNone/>
            </a:pPr>
            <a:endParaRPr lang="en-US" sz="1600" dirty="0" smtClean="0"/>
          </a:p>
          <a:p>
            <a:pPr lvl="2"/>
            <a:r>
              <a:rPr lang="en-US" sz="1600" dirty="0" smtClean="0"/>
              <a:t>In </a:t>
            </a:r>
            <a:r>
              <a:rPr lang="en-US" sz="1600" dirty="0" err="1" smtClean="0"/>
              <a:t>pp</a:t>
            </a:r>
            <a:r>
              <a:rPr lang="en-US" sz="1600" dirty="0" smtClean="0"/>
              <a:t> collisions </a:t>
            </a:r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pic>
        <p:nvPicPr>
          <p:cNvPr id="7" name="Picture 6" descr="HiggsCrossSect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673499"/>
            <a:ext cx="3124200" cy="2746101"/>
          </a:xfrm>
          <a:prstGeom prst="rect">
            <a:avLst/>
          </a:prstGeom>
        </p:spPr>
      </p:pic>
      <p:pic>
        <p:nvPicPr>
          <p:cNvPr id="8" name="Picture 7" descr="VHELH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140687"/>
            <a:ext cx="6020470" cy="2107713"/>
          </a:xfrm>
          <a:prstGeom prst="rect">
            <a:avLst/>
          </a:prstGeom>
        </p:spPr>
      </p:pic>
      <p:pic>
        <p:nvPicPr>
          <p:cNvPr id="9" name="Picture 8" descr="eeZHH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67" y="2282324"/>
            <a:ext cx="1765933" cy="790682"/>
          </a:xfrm>
          <a:prstGeom prst="rect">
            <a:avLst/>
          </a:prstGeom>
        </p:spPr>
      </p:pic>
      <p:pic>
        <p:nvPicPr>
          <p:cNvPr id="10" name="Picture 9" descr="eettH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2324"/>
            <a:ext cx="1770491" cy="790682"/>
          </a:xfrm>
          <a:prstGeom prst="rect">
            <a:avLst/>
          </a:prstGeom>
        </p:spPr>
      </p:pic>
      <p:pic>
        <p:nvPicPr>
          <p:cNvPr id="11" name="Picture 10" descr="eeHn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04" y="2133600"/>
            <a:ext cx="1604451" cy="10668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5098462" y="2319356"/>
            <a:ext cx="387938" cy="34764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>
            <a:endCxn id="15" idx="1"/>
          </p:cNvCxnSpPr>
          <p:nvPr/>
        </p:nvCxnSpPr>
        <p:spPr bwMode="auto">
          <a:xfrm>
            <a:off x="5104583" y="2687747"/>
            <a:ext cx="305617" cy="2701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410200" y="2133600"/>
            <a:ext cx="31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2819400"/>
            <a:ext cx="31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H</a:t>
            </a:r>
            <a:endParaRPr lang="en-US" sz="1200" b="1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829470" y="4191000"/>
            <a:ext cx="838200" cy="2025650"/>
          </a:xfrm>
          <a:prstGeom prst="rect">
            <a:avLst/>
          </a:prstGeom>
          <a:solidFill>
            <a:srgbClr val="FF6600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182270" y="4191000"/>
            <a:ext cx="914400" cy="2025650"/>
          </a:xfrm>
          <a:prstGeom prst="rect">
            <a:avLst/>
          </a:prstGeom>
          <a:solidFill>
            <a:srgbClr val="0000CC">
              <a:alpha val="2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015" y="3879077"/>
            <a:ext cx="9687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M. </a:t>
            </a:r>
            <a:r>
              <a:rPr lang="en-US" sz="1100" dirty="0" err="1" smtClean="0">
                <a:solidFill>
                  <a:prstClr val="black"/>
                </a:solidFill>
              </a:rPr>
              <a:t>Mangano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34" name="Straight Connector 33"/>
          <p:cNvCxnSpPr>
            <a:endCxn id="15" idx="2"/>
          </p:cNvCxnSpPr>
          <p:nvPr/>
        </p:nvCxnSpPr>
        <p:spPr bwMode="auto">
          <a:xfrm>
            <a:off x="5104583" y="2687747"/>
            <a:ext cx="461078" cy="40865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38" name="Groupe 20"/>
          <p:cNvGrpSpPr/>
          <p:nvPr/>
        </p:nvGrpSpPr>
        <p:grpSpPr>
          <a:xfrm>
            <a:off x="6324600" y="5156694"/>
            <a:ext cx="2369713" cy="939306"/>
            <a:chOff x="3930479" y="4361902"/>
            <a:chExt cx="2369713" cy="939306"/>
          </a:xfrm>
        </p:grpSpPr>
        <p:grpSp>
          <p:nvGrpSpPr>
            <p:cNvPr id="39" name="Groupe 54"/>
            <p:cNvGrpSpPr/>
            <p:nvPr/>
          </p:nvGrpSpPr>
          <p:grpSpPr>
            <a:xfrm>
              <a:off x="3930479" y="4437112"/>
              <a:ext cx="1607370" cy="795434"/>
              <a:chOff x="3477356" y="2742976"/>
              <a:chExt cx="1607370" cy="795434"/>
            </a:xfrm>
          </p:grpSpPr>
          <p:pic>
            <p:nvPicPr>
              <p:cNvPr id="45" name="Picture 1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356" y="2747763"/>
                <a:ext cx="1044362" cy="790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4521718" y="2747763"/>
                <a:ext cx="563008" cy="7906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cxnSp>
            <p:nvCxnSpPr>
              <p:cNvPr id="47" name="Connecteur droit 57"/>
              <p:cNvCxnSpPr>
                <a:stCxn id="46" idx="1"/>
                <a:endCxn id="46" idx="3"/>
              </p:cNvCxnSpPr>
              <p:nvPr/>
            </p:nvCxnSpPr>
            <p:spPr>
              <a:xfrm>
                <a:off x="4521718" y="3143087"/>
                <a:ext cx="563008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ZoneTexte 58"/>
              <p:cNvSpPr txBox="1"/>
              <p:nvPr/>
            </p:nvSpPr>
            <p:spPr>
              <a:xfrm>
                <a:off x="4571041" y="2742976"/>
                <a:ext cx="3706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/>
                  <a:t>H</a:t>
                </a:r>
                <a:endParaRPr lang="fr-FR" dirty="0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5537849" y="4441899"/>
              <a:ext cx="762343" cy="790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cteur droit 9"/>
            <p:cNvCxnSpPr>
              <a:stCxn id="40" idx="1"/>
            </p:cNvCxnSpPr>
            <p:nvPr/>
          </p:nvCxnSpPr>
          <p:spPr>
            <a:xfrm>
              <a:off x="5537849" y="4837223"/>
              <a:ext cx="762343" cy="395323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60"/>
            <p:cNvCxnSpPr>
              <a:stCxn id="40" idx="1"/>
            </p:cNvCxnSpPr>
            <p:nvPr/>
          </p:nvCxnSpPr>
          <p:spPr>
            <a:xfrm flipV="1">
              <a:off x="5537849" y="4441899"/>
              <a:ext cx="762343" cy="39532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ZoneTexte 19"/>
            <p:cNvSpPr txBox="1"/>
            <p:nvPr/>
          </p:nvSpPr>
          <p:spPr>
            <a:xfrm>
              <a:off x="5548406" y="4361902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  <p:sp>
          <p:nvSpPr>
            <p:cNvPr id="44" name="ZoneTexte 62"/>
            <p:cNvSpPr txBox="1"/>
            <p:nvPr/>
          </p:nvSpPr>
          <p:spPr>
            <a:xfrm>
              <a:off x="5548406" y="490109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H</a:t>
              </a:r>
              <a:endParaRPr lang="fr-FR" dirty="0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881000" y="3929390"/>
            <a:ext cx="7098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HE-LHC</a:t>
            </a:r>
            <a:endParaRPr lang="en-GB" sz="1100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203088" y="3929390"/>
            <a:ext cx="8167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VHE-LHC</a:t>
            </a:r>
            <a:endParaRPr lang="en-GB" sz="1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7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tHHH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53" y="1642646"/>
            <a:ext cx="5875147" cy="398429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sz="2000" dirty="0" smtClean="0"/>
              <a:t>Performance comparison for the SM Higgs boson (cont’d)</a:t>
            </a:r>
          </a:p>
          <a:p>
            <a:pPr lvl="1"/>
            <a:r>
              <a:rPr lang="en-US" sz="1800" dirty="0" smtClean="0"/>
              <a:t>Only </a:t>
            </a:r>
            <a:r>
              <a:rPr lang="en-US" sz="1800" dirty="0" err="1" smtClean="0"/>
              <a:t>ttH</a:t>
            </a:r>
            <a:r>
              <a:rPr lang="en-US" sz="1800" dirty="0" smtClean="0"/>
              <a:t> and HHH couplings</a:t>
            </a:r>
          </a:p>
          <a:p>
            <a:pPr lvl="2"/>
            <a:r>
              <a:rPr lang="en-US" sz="1600" dirty="0" smtClean="0"/>
              <a:t>Other couplings benefit only marginally from high √s</a:t>
            </a:r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endParaRPr lang="en-US" sz="1600" dirty="0"/>
          </a:p>
          <a:p>
            <a:pPr lvl="2"/>
            <a:endParaRPr lang="en-US" sz="1600" dirty="0" smtClean="0"/>
          </a:p>
          <a:p>
            <a:pPr lvl="2"/>
            <a:r>
              <a:rPr lang="en-US" sz="1600" dirty="0" smtClean="0"/>
              <a:t>VHE-LHC : Largest New Physics reach and best potential for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Htt</a:t>
            </a:r>
            <a:r>
              <a:rPr lang="en-US" sz="1600" dirty="0" smtClean="0"/>
              <a:t> and </a:t>
            </a:r>
            <a:r>
              <a:rPr lang="en-US" sz="1600" dirty="0" err="1" smtClean="0"/>
              <a:t>g</a:t>
            </a:r>
            <a:r>
              <a:rPr lang="en-US" sz="1600" baseline="-25000" dirty="0" err="1" smtClean="0"/>
              <a:t>HHH</a:t>
            </a:r>
            <a:endParaRPr lang="en-US" sz="1600" baseline="-250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lvl="1"/>
            <a:endParaRPr lang="en-US" sz="1600" dirty="0"/>
          </a:p>
          <a:p>
            <a:pPr lvl="1"/>
            <a:endParaRPr lang="en-US" sz="1600" dirty="0" smtClean="0"/>
          </a:p>
          <a:p>
            <a:pPr marL="914400" lvl="2" indent="0">
              <a:buNone/>
            </a:pPr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Next-to-Next Facility </a:t>
            </a:r>
            <a:r>
              <a:rPr lang="en-US" dirty="0" smtClean="0">
                <a:solidFill>
                  <a:srgbClr val="FFFFFF"/>
                </a:solidFill>
              </a:rPr>
              <a:t>(4)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F37CEC-7426-473D-BB9A-C0489BA294D7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667000" y="3147536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257800" y="5112652"/>
            <a:ext cx="1600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562600" y="4712542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0" y="2766536"/>
            <a:ext cx="897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√s, NP</a:t>
            </a:r>
            <a:endParaRPr lang="en-US" sz="2000" dirty="0">
              <a:latin typeface="+mn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48669" y="5605046"/>
            <a:ext cx="5807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ILC500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HL-LHC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ILC1TeV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b="1" dirty="0" smtClean="0">
                <a:latin typeface="+mn-lt"/>
              </a:rPr>
              <a:t>           </a:t>
            </a:r>
            <a:r>
              <a:rPr lang="en-US" sz="1600" b="1" dirty="0" smtClean="0">
                <a:solidFill>
                  <a:srgbClr val="0000CC"/>
                </a:solidFill>
                <a:latin typeface="+mn-lt"/>
              </a:rPr>
              <a:t>CLIC3TeV</a:t>
            </a:r>
            <a:r>
              <a:rPr lang="en-US" sz="1600" b="1" dirty="0" smtClean="0">
                <a:latin typeface="+mn-lt"/>
              </a:rPr>
              <a:t>, </a:t>
            </a:r>
            <a:r>
              <a:rPr lang="en-US" sz="1600" b="1" dirty="0">
                <a:solidFill>
                  <a:srgbClr val="FF0000"/>
                </a:solidFill>
                <a:latin typeface="+mn-lt"/>
              </a:rPr>
              <a:t>V</a:t>
            </a:r>
            <a:r>
              <a:rPr lang="en-US" sz="1600" b="1" dirty="0" smtClean="0">
                <a:solidFill>
                  <a:srgbClr val="FF0000"/>
                </a:solidFill>
                <a:latin typeface="+mn-lt"/>
              </a:rPr>
              <a:t>HE-LHC</a:t>
            </a:r>
            <a:endParaRPr lang="en-US" sz="1600" b="1" dirty="0">
              <a:latin typeface="+mn-lt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5400000">
            <a:off x="2494845" y="4803422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Left Brace 33"/>
          <p:cNvSpPr/>
          <p:nvPr/>
        </p:nvSpPr>
        <p:spPr bwMode="auto">
          <a:xfrm rot="5400000">
            <a:off x="4399845" y="4803422"/>
            <a:ext cx="231648" cy="1524000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Left Brace 34"/>
          <p:cNvSpPr/>
          <p:nvPr/>
        </p:nvSpPr>
        <p:spPr bwMode="auto">
          <a:xfrm rot="5400000">
            <a:off x="6523514" y="4664000"/>
            <a:ext cx="231639" cy="1808931"/>
          </a:xfrm>
          <a:prstGeom prst="leftBrace">
            <a:avLst>
              <a:gd name="adj1" fmla="val 0"/>
              <a:gd name="adj2" fmla="val 50000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Curved Connector 35"/>
          <p:cNvCxnSpPr>
            <a:stCxn id="32" idx="1"/>
          </p:cNvCxnSpPr>
          <p:nvPr/>
        </p:nvCxnSpPr>
        <p:spPr bwMode="auto">
          <a:xfrm rot="5400000" flipH="1" flipV="1">
            <a:off x="2029234" y="4659433"/>
            <a:ext cx="1371600" cy="208731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Curved Connector 36"/>
          <p:cNvCxnSpPr>
            <a:stCxn id="34" idx="1"/>
          </p:cNvCxnSpPr>
          <p:nvPr/>
        </p:nvCxnSpPr>
        <p:spPr bwMode="auto">
          <a:xfrm rot="16200000" flipV="1">
            <a:off x="3236768" y="4170696"/>
            <a:ext cx="1547336" cy="1010467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Curved Connector 38"/>
          <p:cNvCxnSpPr>
            <a:stCxn id="35" idx="1"/>
          </p:cNvCxnSpPr>
          <p:nvPr/>
        </p:nvCxnSpPr>
        <p:spPr bwMode="auto">
          <a:xfrm rot="16200000" flipV="1">
            <a:off x="4538867" y="3352179"/>
            <a:ext cx="1828800" cy="237213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34468" y="5224046"/>
            <a:ext cx="462833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5452819" y="2023646"/>
            <a:ext cx="15980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+mn-lt"/>
              </a:rPr>
              <a:t>(NP=New Physics reach)</a:t>
            </a:r>
            <a:endParaRPr lang="en-US" sz="1100" dirty="0"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23276" y="4919246"/>
            <a:ext cx="686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HF2012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534468" y="3395246"/>
            <a:ext cx="0" cy="5070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 flipH="1">
            <a:off x="2514599" y="3623847"/>
            <a:ext cx="45719" cy="45719"/>
          </a:xfrm>
          <a:prstGeom prst="rect">
            <a:avLst/>
          </a:prstGeom>
          <a:solidFill>
            <a:srgbClr val="009900"/>
          </a:solidFill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Arrow Connector 16"/>
          <p:cNvCxnSpPr>
            <a:stCxn id="18" idx="0"/>
            <a:endCxn id="10" idx="3"/>
          </p:cNvCxnSpPr>
          <p:nvPr/>
        </p:nvCxnSpPr>
        <p:spPr bwMode="auto">
          <a:xfrm flipV="1">
            <a:off x="706871" y="3646707"/>
            <a:ext cx="1807728" cy="9677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99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81000" y="4614446"/>
            <a:ext cx="651741" cy="338554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9900"/>
                </a:solidFill>
                <a:latin typeface="+mn-lt"/>
              </a:rPr>
              <a:t>TLEP</a:t>
            </a:r>
            <a:endParaRPr lang="en-US" sz="1600" b="1" dirty="0">
              <a:solidFill>
                <a:srgbClr val="009900"/>
              </a:solidFill>
              <a:latin typeface="+mn-lt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456661"/>
              </p:ext>
            </p:extLst>
          </p:nvPr>
        </p:nvGraphicFramePr>
        <p:xfrm>
          <a:off x="7251700" y="3505200"/>
          <a:ext cx="574675" cy="25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Equation" r:id="rId4" imgW="406400" imgH="177800" progId="Equation.3">
                  <p:embed/>
                </p:oleObj>
              </mc:Choice>
              <mc:Fallback>
                <p:oleObj name="Equation" r:id="rId4" imgW="406400" imgH="177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251700" y="3505200"/>
                        <a:ext cx="574675" cy="25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 bwMode="auto">
          <a:xfrm>
            <a:off x="7162800" y="3336739"/>
            <a:ext cx="0" cy="6256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641815" y="3988713"/>
            <a:ext cx="1230387" cy="43088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prstClr val="black"/>
                </a:solidFill>
              </a:rPr>
              <a:t>J. Wells et al.</a:t>
            </a:r>
          </a:p>
          <a:p>
            <a:r>
              <a:rPr lang="en-US" sz="1100" dirty="0" smtClean="0">
                <a:solidFill>
                  <a:prstClr val="black"/>
                </a:solidFill>
              </a:rPr>
              <a:t>arXiV:1305.6397</a:t>
            </a:r>
            <a:endParaRPr lang="en-GB" sz="110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>
            <a:stCxn id="29" idx="0"/>
          </p:cNvCxnSpPr>
          <p:nvPr/>
        </p:nvCxnSpPr>
        <p:spPr bwMode="auto">
          <a:xfrm flipH="1" flipV="1">
            <a:off x="7826375" y="3756025"/>
            <a:ext cx="430634" cy="2326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9244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qr_summary_cms_pv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-493" b="1"/>
          <a:stretch/>
        </p:blipFill>
        <p:spPr>
          <a:xfrm>
            <a:off x="5751527" y="3168504"/>
            <a:ext cx="3267213" cy="3422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Constraints on </a:t>
            </a:r>
            <a:r>
              <a:rPr lang="en-US" dirty="0" smtClean="0">
                <a:solidFill>
                  <a:srgbClr val="FFFFFF"/>
                </a:solidFill>
                <a:latin typeface="+mn-lt"/>
                <a:cs typeface="Symbol" charset="2"/>
              </a:rPr>
              <a:t>BR</a:t>
            </a:r>
            <a:r>
              <a:rPr lang="en-US" baseline="-25000" dirty="0" smtClean="0">
                <a:solidFill>
                  <a:srgbClr val="FFFFFF"/>
                </a:solidFill>
              </a:rPr>
              <a:t>BSM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2" y="924517"/>
            <a:ext cx="5891628" cy="5558296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Greg</a:t>
            </a:r>
            <a:r>
              <a:rPr lang="en-US" sz="1600" dirty="0" smtClean="0"/>
              <a:t> has shown </a:t>
            </a:r>
            <a:r>
              <a:rPr lang="en-US" sz="1600" u="sng" dirty="0" smtClean="0">
                <a:solidFill>
                  <a:srgbClr val="000090"/>
                </a:solidFill>
              </a:rPr>
              <a:t>direct search </a:t>
            </a:r>
            <a:r>
              <a:rPr lang="en-US" sz="1600" dirty="0" smtClean="0"/>
              <a:t>for: </a:t>
            </a:r>
            <a:r>
              <a:rPr lang="en-US" sz="1600" dirty="0" err="1" smtClean="0">
                <a:solidFill>
                  <a:srgbClr val="000090"/>
                </a:solidFill>
              </a:rPr>
              <a:t>ZH</a:t>
            </a:r>
            <a:r>
              <a:rPr lang="en-US" sz="1600" dirty="0" err="1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sz="1600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ll</a:t>
            </a:r>
            <a:r>
              <a:rPr lang="en-US" sz="1600" dirty="0" err="1" smtClean="0">
                <a:solidFill>
                  <a:srgbClr val="000090"/>
                </a:solidFill>
                <a:sym typeface="Wingdings"/>
              </a:rPr>
              <a:t>-</a:t>
            </a:r>
            <a:r>
              <a:rPr lang="en-US" sz="1600" b="1" dirty="0" err="1" smtClean="0">
                <a:solidFill>
                  <a:srgbClr val="000090"/>
                </a:solidFill>
                <a:sym typeface="Wingdings"/>
              </a:rPr>
              <a:t>Invisible</a:t>
            </a:r>
            <a:endParaRPr lang="en-US" sz="1600" b="1" dirty="0" smtClean="0"/>
          </a:p>
          <a:p>
            <a:pPr lvl="1"/>
            <a:r>
              <a:rPr lang="en-US" sz="1400" dirty="0" smtClean="0">
                <a:solidFill>
                  <a:srgbClr val="000090"/>
                </a:solidFill>
              </a:rPr>
              <a:t>ATLAS:  </a:t>
            </a:r>
            <a:r>
              <a:rPr lang="en-US" sz="1400" b="1" dirty="0" err="1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sz="1400" b="1" baseline="-25000" dirty="0" err="1" smtClean="0">
                <a:solidFill>
                  <a:srgbClr val="FF0000"/>
                </a:solidFill>
                <a:sym typeface="Wingdings"/>
              </a:rPr>
              <a:t>inv</a:t>
            </a:r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 &lt; 0.60</a:t>
            </a:r>
            <a:r>
              <a:rPr lang="en-US" sz="1400" b="1" dirty="0" smtClean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@ 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95% CL </a:t>
            </a:r>
            <a:r>
              <a:rPr lang="en-US" sz="1400" dirty="0">
                <a:sym typeface="Wingdings"/>
              </a:rPr>
              <a:t>(0.84 exp.) </a:t>
            </a:r>
            <a:endParaRPr lang="en-US" sz="1400" dirty="0" smtClean="0">
              <a:solidFill>
                <a:srgbClr val="FF0000"/>
              </a:solidFill>
              <a:sym typeface="Wingdings"/>
            </a:endParaRPr>
          </a:p>
          <a:p>
            <a:pPr lvl="1"/>
            <a:r>
              <a:rPr lang="en-US" sz="1400" dirty="0" smtClean="0">
                <a:solidFill>
                  <a:srgbClr val="000090"/>
                </a:solidFill>
              </a:rPr>
              <a:t>CMS:  </a:t>
            </a:r>
            <a:r>
              <a:rPr lang="en-US" sz="1400" b="1" dirty="0" smtClean="0">
                <a:sym typeface="Wingdings"/>
              </a:rPr>
              <a:t>   </a:t>
            </a:r>
            <a:r>
              <a:rPr lang="en-US" sz="1400" b="1" dirty="0" err="1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sz="1400" b="1" baseline="-25000" dirty="0" err="1" smtClean="0">
                <a:solidFill>
                  <a:srgbClr val="FF0000"/>
                </a:solidFill>
                <a:sym typeface="Wingdings"/>
              </a:rPr>
              <a:t>inv</a:t>
            </a:r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400" b="1" dirty="0">
                <a:solidFill>
                  <a:srgbClr val="FF0000"/>
                </a:solidFill>
                <a:sym typeface="Wingdings"/>
              </a:rPr>
              <a:t>&lt; </a:t>
            </a:r>
            <a:r>
              <a:rPr lang="en-US" sz="1400" b="1" dirty="0" smtClean="0">
                <a:solidFill>
                  <a:srgbClr val="FF0000"/>
                </a:solidFill>
                <a:sym typeface="Wingdings"/>
              </a:rPr>
              <a:t>0.75 </a:t>
            </a:r>
            <a:r>
              <a:rPr lang="en-US" sz="1400" dirty="0" smtClean="0">
                <a:sym typeface="Wingdings"/>
              </a:rPr>
              <a:t>@ </a:t>
            </a:r>
            <a:r>
              <a:rPr lang="en-US" sz="1400" dirty="0">
                <a:solidFill>
                  <a:srgbClr val="FF0000"/>
                </a:solidFill>
                <a:sym typeface="Wingdings"/>
              </a:rPr>
              <a:t>95% </a:t>
            </a:r>
            <a:r>
              <a:rPr lang="en-US" sz="1400" dirty="0" smtClean="0">
                <a:solidFill>
                  <a:srgbClr val="FF0000"/>
                </a:solidFill>
                <a:sym typeface="Wingdings"/>
              </a:rPr>
              <a:t>CL </a:t>
            </a:r>
            <a:r>
              <a:rPr lang="en-US" sz="1400" dirty="0">
                <a:sym typeface="Wingdings"/>
              </a:rPr>
              <a:t>(0.91 exp.</a:t>
            </a:r>
            <a:r>
              <a:rPr lang="en-US" sz="1400" dirty="0" smtClean="0">
                <a:sym typeface="Wingdings"/>
              </a:rPr>
              <a:t>)</a:t>
            </a:r>
          </a:p>
          <a:p>
            <a:pPr marL="457200" lvl="1" indent="0">
              <a:buNone/>
            </a:pPr>
            <a:r>
              <a:rPr lang="en-US" sz="1600" dirty="0" smtClean="0">
                <a:sym typeface="Wingdings"/>
              </a:rPr>
              <a:t> </a:t>
            </a:r>
            <a:endParaRPr lang="en-US" sz="1800" dirty="0">
              <a:sym typeface="Wingdings"/>
            </a:endParaRPr>
          </a:p>
          <a:p>
            <a:r>
              <a:rPr lang="en-US" sz="2000" dirty="0" smtClean="0">
                <a:sym typeface="Wingdings"/>
              </a:rPr>
              <a:t>We can parameterize: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baseline="-25000" dirty="0" smtClean="0">
                <a:solidFill>
                  <a:srgbClr val="000090"/>
                </a:solidFill>
                <a:sym typeface="Wingdings"/>
              </a:rPr>
              <a:t>H</a:t>
            </a:r>
            <a:r>
              <a:rPr lang="en-US" sz="1800" dirty="0" smtClean="0">
                <a:sym typeface="Wingdings"/>
              </a:rPr>
              <a:t> =  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baseline="-25000" dirty="0" smtClean="0">
                <a:solidFill>
                  <a:srgbClr val="000090"/>
                </a:solidFill>
                <a:sym typeface="Wingdings"/>
              </a:rPr>
              <a:t>SM </a:t>
            </a:r>
            <a:r>
              <a:rPr lang="en-US" sz="1800" dirty="0" smtClean="0">
                <a:sym typeface="Wingdings"/>
              </a:rPr>
              <a:t>+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baseline="-25000" dirty="0" smtClean="0">
                <a:solidFill>
                  <a:srgbClr val="FF0000"/>
                </a:solidFill>
                <a:sym typeface="Wingdings"/>
              </a:rPr>
              <a:t>BSM</a:t>
            </a:r>
            <a:endParaRPr lang="en-US" sz="1800" dirty="0" smtClean="0">
              <a:solidFill>
                <a:srgbClr val="FF0000"/>
              </a:solidFill>
              <a:sym typeface="Wingdings"/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000090"/>
                </a:solidFill>
                <a:sym typeface="Wingdings"/>
              </a:rPr>
              <a:t>	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		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sz="1800" baseline="-25000" dirty="0" smtClean="0">
                <a:solidFill>
                  <a:srgbClr val="FF0000"/>
                </a:solidFill>
                <a:sym typeface="Wingdings"/>
              </a:rPr>
              <a:t>BSM</a:t>
            </a:r>
            <a:r>
              <a:rPr lang="en-US" sz="1800" dirty="0" smtClean="0">
                <a:sym typeface="Wingdings"/>
              </a:rPr>
              <a:t> = 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baseline="-25000" dirty="0" smtClean="0">
                <a:solidFill>
                  <a:srgbClr val="FF0000"/>
                </a:solidFill>
                <a:sym typeface="Wingdings"/>
              </a:rPr>
              <a:t>BSM</a:t>
            </a:r>
            <a:r>
              <a:rPr lang="en-US" sz="1800" dirty="0" smtClean="0"/>
              <a:t>/</a:t>
            </a:r>
            <a:r>
              <a:rPr lang="en-US" sz="18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800" baseline="-25000" dirty="0" smtClean="0">
                <a:solidFill>
                  <a:srgbClr val="000090"/>
                </a:solidFill>
                <a:sym typeface="Wingdings"/>
              </a:rPr>
              <a:t>H</a:t>
            </a:r>
            <a:r>
              <a:rPr lang="en-US" sz="18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This quantity is sensitive also to other </a:t>
            </a:r>
            <a:r>
              <a:rPr lang="en-US" sz="2000" i="1" dirty="0" smtClean="0">
                <a:solidFill>
                  <a:srgbClr val="FF0000"/>
                </a:solidFill>
                <a:sym typeface="Wingdings"/>
              </a:rPr>
              <a:t>undetectable</a:t>
            </a:r>
            <a:r>
              <a:rPr lang="en-US" sz="2000" dirty="0" smtClean="0">
                <a:sym typeface="Wingdings"/>
              </a:rPr>
              <a:t> decay modes: 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H  light hadrons</a:t>
            </a: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ATLAS: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pPr lvl="1"/>
            <a:r>
              <a:rPr lang="en-US" i="1" dirty="0" smtClean="0">
                <a:sym typeface="Wingdings"/>
              </a:rPr>
              <a:t>Assumptions</a:t>
            </a:r>
            <a:r>
              <a:rPr lang="en-US" dirty="0" smtClean="0">
                <a:sym typeface="Wingdings"/>
              </a:rPr>
              <a:t> three-level couplings: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b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=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  <a:sym typeface="Wingdings"/>
              </a:rPr>
              <a:t>W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 ..= 1</a:t>
            </a:r>
            <a:endParaRPr lang="en-US" dirty="0">
              <a:solidFill>
                <a:srgbClr val="000090"/>
              </a:solidFill>
              <a:sym typeface="Wingdings"/>
            </a:endParaRPr>
          </a:p>
          <a:p>
            <a:pPr lvl="1"/>
            <a:r>
              <a:rPr lang="en-US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3  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Fitted Par.: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>
                <a:solidFill>
                  <a:srgbClr val="000090"/>
                </a:solidFill>
                <a:sym typeface="Wingdings"/>
              </a:rPr>
              <a:t>g  </a:t>
            </a:r>
            <a:r>
              <a:rPr lang="en-US" sz="2400" dirty="0">
                <a:solidFill>
                  <a:srgbClr val="000090"/>
                </a:solidFill>
                <a:sym typeface="Wingdings"/>
              </a:rPr>
              <a:t>+</a:t>
            </a:r>
            <a:r>
              <a:rPr lang="en-US" sz="2400" baseline="-25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BR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BSM</a:t>
            </a:r>
          </a:p>
          <a:p>
            <a:pPr lvl="1"/>
            <a:r>
              <a:rPr lang="en-US" b="1" u="sng" dirty="0">
                <a:solidFill>
                  <a:srgbClr val="FF0000"/>
                </a:solidFill>
                <a:sym typeface="Wingdings"/>
              </a:rPr>
              <a:t>BR</a:t>
            </a:r>
            <a:r>
              <a:rPr lang="en-US" b="1" u="sng" baseline="-25000" dirty="0">
                <a:solidFill>
                  <a:srgbClr val="FF0000"/>
                </a:solidFill>
                <a:sym typeface="Wingdings"/>
              </a:rPr>
              <a:t>BSM</a:t>
            </a:r>
            <a:r>
              <a:rPr lang="en-US" b="1" u="sng" dirty="0">
                <a:solidFill>
                  <a:srgbClr val="FF0000"/>
                </a:solidFill>
                <a:sym typeface="Wingdings"/>
              </a:rPr>
              <a:t> &lt; </a:t>
            </a:r>
            <a:r>
              <a:rPr lang="en-US" b="1" u="sng" dirty="0" smtClean="0">
                <a:solidFill>
                  <a:srgbClr val="FF0000"/>
                </a:solidFill>
                <a:sym typeface="Wingdings"/>
              </a:rPr>
              <a:t>0.60 </a:t>
            </a:r>
            <a:r>
              <a:rPr lang="en-US" b="1" u="sng" dirty="0">
                <a:sym typeface="Wingdings"/>
              </a:rPr>
              <a:t>@ </a:t>
            </a:r>
            <a:r>
              <a:rPr lang="en-US" b="1" u="sng" dirty="0">
                <a:solidFill>
                  <a:srgbClr val="FF0000"/>
                </a:solidFill>
                <a:sym typeface="Wingdings"/>
              </a:rPr>
              <a:t>95% CL  </a:t>
            </a:r>
            <a:r>
              <a:rPr lang="en-US" u="sng" dirty="0">
                <a:solidFill>
                  <a:srgbClr val="000000"/>
                </a:solidFill>
                <a:sym typeface="Wingdings"/>
              </a:rPr>
              <a:t>(</a:t>
            </a:r>
            <a:r>
              <a:rPr lang="en-US" u="sng" dirty="0" smtClean="0">
                <a:solidFill>
                  <a:srgbClr val="000000"/>
                </a:solidFill>
                <a:sym typeface="Wingdings"/>
              </a:rPr>
              <a:t>0.67 </a:t>
            </a:r>
            <a:r>
              <a:rPr lang="en-US" u="sng" dirty="0">
                <a:solidFill>
                  <a:srgbClr val="000000"/>
                </a:solidFill>
                <a:sym typeface="Wingdings"/>
              </a:rPr>
              <a:t>exp.</a:t>
            </a:r>
            <a:r>
              <a:rPr lang="en-US" u="sng" dirty="0" smtClean="0">
                <a:solidFill>
                  <a:srgbClr val="000000"/>
                </a:solidFill>
                <a:sym typeface="Wingdings"/>
              </a:rPr>
              <a:t>)</a:t>
            </a:r>
            <a:endParaRPr lang="en-US" u="sng" dirty="0" smtClean="0">
              <a:solidFill>
                <a:srgbClr val="000090"/>
              </a:solidFill>
              <a:sym typeface="Wingdings"/>
            </a:endParaRP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CMS:</a:t>
            </a:r>
          </a:p>
          <a:p>
            <a:pPr lvl="1"/>
            <a:r>
              <a:rPr lang="en-US" i="1" dirty="0">
                <a:sym typeface="Wingdings"/>
              </a:rPr>
              <a:t>Assumption</a:t>
            </a:r>
            <a:r>
              <a:rPr lang="en-US" dirty="0">
                <a:sym typeface="Wingdings"/>
              </a:rPr>
              <a:t>: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baseline="-25000" dirty="0">
                <a:solidFill>
                  <a:srgbClr val="000090"/>
                </a:solidFill>
                <a:sym typeface="Wingdings"/>
              </a:rPr>
              <a:t>V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 ≤ 1 </a:t>
            </a:r>
            <a:r>
              <a:rPr lang="en-US" dirty="0">
                <a:sym typeface="Wingdings"/>
              </a:rPr>
              <a:t>(motivated by EWSB</a:t>
            </a:r>
            <a:r>
              <a:rPr lang="en-US" dirty="0" smtClean="0">
                <a:sym typeface="Wingdings"/>
              </a:rPr>
              <a:t>)</a:t>
            </a:r>
            <a:endParaRPr lang="en-US" dirty="0" smtClean="0">
              <a:solidFill>
                <a:srgbClr val="000090"/>
              </a:solidFill>
              <a:sym typeface="Wingdings"/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  <a:sym typeface="Wingdings"/>
              </a:rPr>
              <a:t> 7  Fitted Par.: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V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b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t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 err="1" smtClean="0">
                <a:solidFill>
                  <a:srgbClr val="000090"/>
                </a:solidFill>
                <a:sym typeface="Wingdings"/>
              </a:rPr>
              <a:t>t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4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k</a:t>
            </a:r>
            <a:r>
              <a:rPr lang="en-US" sz="2400" baseline="-25000" dirty="0">
                <a:solidFill>
                  <a:srgbClr val="000090"/>
                </a:solidFill>
                <a:sym typeface="Wingdings"/>
              </a:rPr>
              <a:t>g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  </a:t>
            </a:r>
            <a:r>
              <a:rPr lang="en-US" sz="2400" dirty="0" smtClean="0">
                <a:solidFill>
                  <a:srgbClr val="000090"/>
                </a:solidFill>
                <a:sym typeface="Wingdings"/>
              </a:rPr>
              <a:t>+</a:t>
            </a:r>
            <a:r>
              <a:rPr lang="en-US" sz="2400" baseline="-250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baseline="-25000" dirty="0" smtClean="0">
                <a:solidFill>
                  <a:srgbClr val="FF0000"/>
                </a:solidFill>
                <a:sym typeface="Wingdings"/>
              </a:rPr>
              <a:t>BSM</a:t>
            </a:r>
          </a:p>
          <a:p>
            <a:pPr lvl="1"/>
            <a:r>
              <a:rPr lang="en-US" b="1" u="sng" dirty="0" smtClean="0">
                <a:solidFill>
                  <a:srgbClr val="FF0000"/>
                </a:solidFill>
                <a:sym typeface="Wingdings"/>
              </a:rPr>
              <a:t>BR</a:t>
            </a:r>
            <a:r>
              <a:rPr lang="en-US" b="1" u="sng" baseline="-25000" dirty="0" smtClean="0">
                <a:solidFill>
                  <a:srgbClr val="FF0000"/>
                </a:solidFill>
                <a:sym typeface="Wingdings"/>
              </a:rPr>
              <a:t>BSM</a:t>
            </a:r>
            <a:r>
              <a:rPr lang="en-US" b="1" u="sng" dirty="0" smtClean="0">
                <a:solidFill>
                  <a:srgbClr val="FF0000"/>
                </a:solidFill>
                <a:sym typeface="Wingdings"/>
              </a:rPr>
              <a:t> &lt; 0.64 </a:t>
            </a:r>
            <a:r>
              <a:rPr lang="en-US" b="1" u="sng" dirty="0" smtClean="0">
                <a:sym typeface="Wingdings"/>
              </a:rPr>
              <a:t>@ </a:t>
            </a:r>
            <a:r>
              <a:rPr lang="en-US" b="1" u="sng" dirty="0" smtClean="0">
                <a:solidFill>
                  <a:srgbClr val="FF0000"/>
                </a:solidFill>
                <a:sym typeface="Wingdings"/>
              </a:rPr>
              <a:t>95% CL  </a:t>
            </a:r>
            <a:r>
              <a:rPr lang="en-US" u="sng" dirty="0">
                <a:solidFill>
                  <a:srgbClr val="000000"/>
                </a:solidFill>
                <a:sym typeface="Wingdings"/>
              </a:rPr>
              <a:t>(0.66 exp.</a:t>
            </a:r>
            <a:r>
              <a:rPr lang="en-US" u="sng" dirty="0" smtClean="0">
                <a:solidFill>
                  <a:srgbClr val="000000"/>
                </a:solidFill>
                <a:sym typeface="Wingdings"/>
              </a:rPr>
              <a:t>)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 descr="fig_11a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80" y="924517"/>
            <a:ext cx="3185460" cy="21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55"/>
    </mc:Choice>
    <mc:Fallback xmlns="">
      <p:transition xmlns:p14="http://schemas.microsoft.com/office/powerpoint/2010/main" spd="slow" advTm="12135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Introduction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924517"/>
            <a:ext cx="8890567" cy="5558296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1 year ago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ATLAS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 Collaborations announced the </a:t>
            </a:r>
            <a:r>
              <a:rPr lang="en-US" dirty="0" smtClean="0">
                <a:solidFill>
                  <a:srgbClr val="008000"/>
                </a:solidFill>
              </a:rPr>
              <a:t>discovery</a:t>
            </a:r>
            <a:r>
              <a:rPr lang="en-US" dirty="0" smtClean="0"/>
              <a:t> of a </a:t>
            </a:r>
            <a:r>
              <a:rPr lang="en-US" dirty="0" smtClean="0">
                <a:solidFill>
                  <a:srgbClr val="008000"/>
                </a:solidFill>
              </a:rPr>
              <a:t>NEW neutral Boson </a:t>
            </a:r>
            <a:r>
              <a:rPr lang="en-US" dirty="0" smtClean="0"/>
              <a:t>supported by </a:t>
            </a:r>
            <a:r>
              <a:rPr lang="en-US" dirty="0" smtClean="0">
                <a:solidFill>
                  <a:srgbClr val="000090"/>
                </a:solidFill>
              </a:rPr>
              <a:t>D0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000090"/>
                </a:solidFill>
              </a:rPr>
              <a:t>CDF</a:t>
            </a:r>
            <a:r>
              <a:rPr lang="en-US" dirty="0" smtClean="0">
                <a:solidFill>
                  <a:srgbClr val="000000"/>
                </a:solidFill>
              </a:rPr>
              <a:t> results</a:t>
            </a:r>
          </a:p>
          <a:p>
            <a:endParaRPr lang="en-US" dirty="0" smtClean="0"/>
          </a:p>
          <a:p>
            <a:r>
              <a:rPr lang="en-US" dirty="0" smtClean="0"/>
              <a:t>Since then the </a:t>
            </a:r>
            <a:r>
              <a:rPr lang="en-US" dirty="0" smtClean="0">
                <a:solidFill>
                  <a:srgbClr val="000090"/>
                </a:solidFill>
              </a:rPr>
              <a:t>ATLAS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0090"/>
                </a:solidFill>
              </a:rPr>
              <a:t> CMS</a:t>
            </a:r>
            <a:r>
              <a:rPr lang="en-US" dirty="0"/>
              <a:t> </a:t>
            </a:r>
            <a:r>
              <a:rPr lang="en-US" dirty="0" smtClean="0"/>
              <a:t>have accumulated statistics…..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sz="2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 descr="HZZ4l_ATLAS_animated_orgina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574" y="3200400"/>
            <a:ext cx="3064188" cy="2971800"/>
          </a:xfrm>
          <a:prstGeom prst="rect">
            <a:avLst/>
          </a:prstGeom>
        </p:spPr>
      </p:pic>
      <p:pic>
        <p:nvPicPr>
          <p:cNvPr id="11" name="Picture 10" descr="HZZ4l_CMS_anima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62" y="3124200"/>
            <a:ext cx="3855235" cy="297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4"/>
    </mc:Choice>
    <mc:Fallback xmlns="">
      <p:transition xmlns:p14="http://schemas.microsoft.com/office/powerpoint/2010/main" spd="slow" advTm="386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Couplings Overview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5493519"/>
            <a:ext cx="8890567" cy="1112512"/>
          </a:xfrm>
        </p:spPr>
        <p:txBody>
          <a:bodyPr>
            <a:normAutofit/>
          </a:bodyPr>
          <a:lstStyle/>
          <a:p>
            <a:r>
              <a:rPr lang="en-US" dirty="0" smtClean="0"/>
              <a:t>Different </a:t>
            </a:r>
            <a:r>
              <a:rPr lang="en-US" i="1" dirty="0" smtClean="0">
                <a:solidFill>
                  <a:srgbClr val="000090"/>
                </a:solidFill>
              </a:rPr>
              <a:t>Sectors</a:t>
            </a:r>
            <a:r>
              <a:rPr lang="en-US" dirty="0" smtClean="0"/>
              <a:t> of the </a:t>
            </a:r>
            <a:r>
              <a:rPr lang="en-US" dirty="0" smtClean="0">
                <a:solidFill>
                  <a:srgbClr val="008000"/>
                </a:solidFill>
              </a:rPr>
              <a:t>New Boson </a:t>
            </a:r>
            <a:r>
              <a:rPr lang="en-US" dirty="0" smtClean="0">
                <a:solidFill>
                  <a:srgbClr val="000090"/>
                </a:solidFill>
              </a:rPr>
              <a:t>Couplings </a:t>
            </a:r>
            <a:r>
              <a:rPr lang="en-US" dirty="0" smtClean="0"/>
              <a:t>tested: </a:t>
            </a:r>
            <a:r>
              <a:rPr lang="en-US" dirty="0" smtClean="0">
                <a:solidFill>
                  <a:srgbClr val="000090"/>
                </a:solidFill>
              </a:rPr>
              <a:t>P</a:t>
            </a:r>
            <a:r>
              <a:rPr lang="en-US" baseline="-25000" dirty="0" smtClean="0">
                <a:solidFill>
                  <a:srgbClr val="000090"/>
                </a:solidFill>
              </a:rPr>
              <a:t>SM</a:t>
            </a:r>
            <a:r>
              <a:rPr lang="en-US" dirty="0" smtClean="0">
                <a:solidFill>
                  <a:srgbClr val="000090"/>
                </a:solidFill>
              </a:rPr>
              <a:t>&gt;12%</a:t>
            </a:r>
          </a:p>
          <a:p>
            <a:pPr marL="0" indent="0" algn="ctr">
              <a:buNone/>
            </a:pPr>
            <a:r>
              <a:rPr lang="en-US" b="1" u="sng" dirty="0" smtClean="0">
                <a:solidFill>
                  <a:srgbClr val="008000"/>
                </a:solidFill>
              </a:rPr>
              <a:t>All compatible </a:t>
            </a:r>
            <a:r>
              <a:rPr lang="en-US" b="1" u="sng" dirty="0" smtClean="0"/>
              <a:t>with </a:t>
            </a:r>
            <a:r>
              <a:rPr lang="en-US" b="1" u="sng" dirty="0" smtClean="0">
                <a:solidFill>
                  <a:srgbClr val="008000"/>
                </a:solidFill>
              </a:rPr>
              <a:t>SM Higgs </a:t>
            </a:r>
            <a:r>
              <a:rPr lang="en-US" b="1" u="sng" dirty="0" smtClean="0"/>
              <a:t>expectations</a:t>
            </a:r>
            <a:endParaRPr lang="en-US" b="1" u="sn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60</a:t>
            </a:fld>
            <a:endParaRPr lang="en-US"/>
          </a:p>
        </p:txBody>
      </p:sp>
      <p:pic>
        <p:nvPicPr>
          <p:cNvPr id="7" name="Picture 6" descr="CMS_overviewCoupling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61"/>
          <a:stretch/>
        </p:blipFill>
        <p:spPr>
          <a:xfrm rot="5400000">
            <a:off x="54109" y="958299"/>
            <a:ext cx="4601117" cy="4327539"/>
          </a:xfrm>
          <a:prstGeom prst="rect">
            <a:avLst/>
          </a:prstGeom>
        </p:spPr>
      </p:pic>
      <p:pic>
        <p:nvPicPr>
          <p:cNvPr id="9" name="Picture 8" descr="fig_13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007" y="877242"/>
            <a:ext cx="3606694" cy="46689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1374" y="2347866"/>
            <a:ext cx="101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</a:t>
            </a:r>
            <a:r>
              <a:rPr lang="en-US" sz="1400" baseline="-25000" dirty="0" smtClean="0">
                <a:solidFill>
                  <a:srgbClr val="000090"/>
                </a:solidFill>
              </a:rPr>
              <a:t>SM</a:t>
            </a:r>
            <a:r>
              <a:rPr lang="en-US" sz="1400" dirty="0" smtClean="0">
                <a:solidFill>
                  <a:srgbClr val="000090"/>
                </a:solidFill>
              </a:rPr>
              <a:t> = 12%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9051" y="2935968"/>
            <a:ext cx="101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</a:t>
            </a:r>
            <a:r>
              <a:rPr lang="en-US" sz="1400" baseline="-25000" dirty="0" smtClean="0">
                <a:solidFill>
                  <a:srgbClr val="000090"/>
                </a:solidFill>
              </a:rPr>
              <a:t>SM</a:t>
            </a:r>
            <a:r>
              <a:rPr lang="en-US" sz="1400" dirty="0" smtClean="0">
                <a:solidFill>
                  <a:srgbClr val="000090"/>
                </a:solidFill>
              </a:rPr>
              <a:t> = 12%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45229" y="3536347"/>
            <a:ext cx="101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</a:t>
            </a:r>
            <a:r>
              <a:rPr lang="en-US" sz="1400" baseline="-25000" dirty="0" smtClean="0">
                <a:solidFill>
                  <a:srgbClr val="000090"/>
                </a:solidFill>
              </a:rPr>
              <a:t>SM</a:t>
            </a:r>
            <a:r>
              <a:rPr lang="en-US" sz="1400" dirty="0" smtClean="0">
                <a:solidFill>
                  <a:srgbClr val="000090"/>
                </a:solidFill>
              </a:rPr>
              <a:t> = 20%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31374" y="4665603"/>
            <a:ext cx="10167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</a:rPr>
              <a:t>P</a:t>
            </a:r>
            <a:r>
              <a:rPr lang="en-US" sz="1400" baseline="-25000" dirty="0" smtClean="0">
                <a:solidFill>
                  <a:srgbClr val="000090"/>
                </a:solidFill>
              </a:rPr>
              <a:t>SM</a:t>
            </a:r>
            <a:r>
              <a:rPr lang="en-US" sz="1400" dirty="0" smtClean="0">
                <a:solidFill>
                  <a:srgbClr val="000090"/>
                </a:solidFill>
              </a:rPr>
              <a:t> = 14%</a:t>
            </a:r>
            <a:endParaRPr lang="en-US" sz="1400" dirty="0">
              <a:solidFill>
                <a:srgbClr val="00009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7789" y="2361234"/>
            <a:ext cx="404793" cy="32114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27789" y="2775395"/>
            <a:ext cx="404793" cy="32114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33141" y="3208523"/>
            <a:ext cx="404793" cy="32114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231373" y="3217009"/>
            <a:ext cx="1016787" cy="60037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231374" y="2608144"/>
            <a:ext cx="1016787" cy="600379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62"/>
    </mc:Choice>
    <mc:Fallback xmlns="">
      <p:transition xmlns:p14="http://schemas.microsoft.com/office/powerpoint/2010/main" spd="slow" advTm="5336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28174" y="880201"/>
            <a:ext cx="8890566" cy="563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ATLAS</a:t>
            </a:r>
            <a:r>
              <a:rPr lang="en-US" dirty="0" smtClean="0"/>
              <a:t> tension between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ZZ*(4</a:t>
            </a:r>
            <a:r>
              <a:rPr lang="en-US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l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000090"/>
                </a:solidFill>
              </a:rPr>
              <a:t>mass measurements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Dedicated Likelihood </a:t>
            </a:r>
            <a:r>
              <a:rPr lang="en-US" dirty="0" smtClean="0">
                <a:solidFill>
                  <a:srgbClr val="000000"/>
                </a:solidFill>
              </a:rPr>
              <a:t>with different mass parameterization</a:t>
            </a:r>
            <a:r>
              <a:rPr lang="en-US" dirty="0" smtClean="0">
                <a:solidFill>
                  <a:srgbClr val="000090"/>
                </a:solidFill>
              </a:rPr>
              <a:t>: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and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endParaRPr lang="en-US" baseline="-25000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 smtClean="0">
                <a:solidFill>
                  <a:srgbClr val="000090"/>
                </a:solidFill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r>
              <a:rPr lang="en-US" dirty="0" smtClean="0">
                <a:solidFill>
                  <a:srgbClr val="000090"/>
                </a:solidFill>
              </a:rPr>
              <a:t> =  </a:t>
            </a:r>
            <a:r>
              <a:rPr lang="en-US" dirty="0" smtClean="0">
                <a:solidFill>
                  <a:srgbClr val="FF0000"/>
                </a:solidFill>
              </a:rPr>
              <a:t>2.3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0.7</a:t>
            </a:r>
            <a:r>
              <a:rPr lang="en-US" baseline="-25000" dirty="0" smtClean="0">
                <a:solidFill>
                  <a:srgbClr val="FF0000"/>
                </a:solidFill>
              </a:rPr>
              <a:t>stat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± 0.6</a:t>
            </a:r>
            <a:r>
              <a:rPr lang="en-US" baseline="-25000" dirty="0">
                <a:solidFill>
                  <a:srgbClr val="FF0000"/>
                </a:solidFill>
              </a:rPr>
              <a:t>sys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   </a:t>
            </a:r>
            <a:r>
              <a:rPr lang="en-US" dirty="0">
                <a:solidFill>
                  <a:srgbClr val="000090"/>
                </a:solidFill>
              </a:rPr>
              <a:t>=  </a:t>
            </a:r>
            <a:r>
              <a:rPr lang="en-US" dirty="0">
                <a:solidFill>
                  <a:srgbClr val="FF0000"/>
                </a:solidFill>
              </a:rPr>
              <a:t>2.3 ± </a:t>
            </a:r>
            <a:r>
              <a:rPr lang="en-US" dirty="0" smtClean="0">
                <a:solidFill>
                  <a:srgbClr val="FF0000"/>
                </a:solidFill>
              </a:rPr>
              <a:t>0.9</a:t>
            </a:r>
            <a:r>
              <a:rPr lang="en-US" baseline="-25000" dirty="0" smtClean="0">
                <a:solidFill>
                  <a:srgbClr val="FF0000"/>
                </a:solidFill>
              </a:rPr>
              <a:t>tot</a:t>
            </a:r>
            <a:r>
              <a:rPr lang="en-US" dirty="0" smtClean="0">
                <a:solidFill>
                  <a:srgbClr val="FF0000"/>
                </a:solidFill>
              </a:rPr>
              <a:t>        </a:t>
            </a:r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smtClean="0">
                <a:solidFill>
                  <a:srgbClr val="000090"/>
                </a:solidFill>
              </a:rPr>
              <a:t>M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r>
              <a:rPr lang="en-US" dirty="0" smtClean="0">
                <a:solidFill>
                  <a:srgbClr val="000000"/>
                </a:solidFill>
              </a:rPr>
              <a:t> “profiled”)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Probability to observe </a:t>
            </a:r>
            <a:r>
              <a:rPr lang="en-US" dirty="0" smtClean="0">
                <a:solidFill>
                  <a:srgbClr val="000090"/>
                </a:solidFill>
              </a:rPr>
              <a:t>such a large (or larger) difference </a:t>
            </a:r>
            <a:r>
              <a:rPr lang="en-US" dirty="0" smtClean="0">
                <a:solidFill>
                  <a:schemeClr val="tx1"/>
                </a:solidFill>
              </a:rPr>
              <a:t>if </a:t>
            </a:r>
            <a:r>
              <a:rPr lang="en-US" dirty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dirty="0">
                <a:solidFill>
                  <a:srgbClr val="000090"/>
                </a:solidFill>
              </a:rPr>
              <a:t>M</a:t>
            </a:r>
            <a:r>
              <a:rPr lang="en-US" baseline="-25000" dirty="0">
                <a:solidFill>
                  <a:srgbClr val="000090"/>
                </a:solidFill>
              </a:rPr>
              <a:t>H</a:t>
            </a:r>
            <a:r>
              <a:rPr lang="en-US" dirty="0">
                <a:solidFill>
                  <a:srgbClr val="000090"/>
                </a:solidFill>
              </a:rPr>
              <a:t> = 0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evaluated at </a:t>
            </a:r>
            <a:r>
              <a:rPr lang="en-US" dirty="0" smtClean="0">
                <a:solidFill>
                  <a:srgbClr val="FF0000"/>
                </a:solidFill>
              </a:rPr>
              <a:t>1.5% 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2.4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If main systematics on </a:t>
            </a:r>
            <a:r>
              <a:rPr lang="en-US" dirty="0" smtClean="0">
                <a:solidFill>
                  <a:srgbClr val="000090"/>
                </a:solidFill>
              </a:rPr>
              <a:t>Electromagnetic-Energy Scale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shifted</a:t>
            </a:r>
            <a:r>
              <a:rPr lang="en-US" dirty="0" smtClean="0">
                <a:solidFill>
                  <a:schemeClr val="tx1"/>
                </a:solidFill>
              </a:rPr>
              <a:t> by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 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probability </a:t>
            </a:r>
            <a:r>
              <a:rPr lang="en-US" dirty="0" smtClean="0">
                <a:solidFill>
                  <a:srgbClr val="000090"/>
                </a:solidFill>
              </a:rPr>
              <a:t>increases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to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8%</a:t>
            </a:r>
          </a:p>
          <a:p>
            <a:r>
              <a:rPr lang="en-US" dirty="0" smtClean="0">
                <a:solidFill>
                  <a:schemeClr val="tx1"/>
                </a:solidFill>
                <a:sym typeface="Wingdings"/>
              </a:rPr>
              <a:t>Updates final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and </a:t>
            </a:r>
            <a:r>
              <a:rPr lang="en-US" dirty="0">
                <a:solidFill>
                  <a:srgbClr val="FF0000"/>
                </a:solidFill>
              </a:rPr>
              <a:t>ZZ*(4</a:t>
            </a:r>
            <a:r>
              <a:rPr lang="en-US" dirty="0">
                <a:solidFill>
                  <a:srgbClr val="FF0000"/>
                </a:solidFill>
                <a:latin typeface="Brush Script MT Italic"/>
                <a:cs typeface="Brush Script MT Italic"/>
              </a:rPr>
              <a:t>l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publications this fall: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sym typeface="Wingdings"/>
              </a:rPr>
              <a:t>better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EES calibration 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(material description, ..),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improved ZZ*</a:t>
            </a:r>
            <a:r>
              <a:rPr lang="en-US" dirty="0" smtClean="0">
                <a:solidFill>
                  <a:schemeClr val="tx1"/>
                </a:solidFill>
                <a:sym typeface="Wingdings"/>
              </a:rPr>
              <a:t> mass analysis (MVA techniques, event by event errors, ..)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73" y="127601"/>
            <a:ext cx="8890567" cy="663574"/>
          </a:xfrm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Mass Measurement: ATLAS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3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Spin-Parity determination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Used as test statistics the likelihood ratio </a:t>
            </a:r>
            <a:r>
              <a:rPr lang="en-US" i="1" dirty="0" smtClean="0">
                <a:solidFill>
                  <a:srgbClr val="000090"/>
                </a:solidFill>
              </a:rPr>
              <a:t>q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Signal strengths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baseline="-25000" dirty="0" err="1" smtClean="0">
                <a:solidFill>
                  <a:srgbClr val="000090"/>
                </a:solidFill>
              </a:rPr>
              <a:t>JP</a:t>
            </a:r>
            <a:r>
              <a:rPr lang="en-US" dirty="0" smtClean="0"/>
              <a:t> treated as </a:t>
            </a:r>
            <a:r>
              <a:rPr lang="en-US" dirty="0" smtClean="0">
                <a:solidFill>
                  <a:srgbClr val="FF0000"/>
                </a:solidFill>
              </a:rPr>
              <a:t>independent</a:t>
            </a:r>
            <a:r>
              <a:rPr lang="en-US" dirty="0" smtClean="0">
                <a:solidFill>
                  <a:srgbClr val="000090"/>
                </a:solidFill>
              </a:rPr>
              <a:t> Nuisance-Parameter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each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channel</a:t>
            </a:r>
            <a:r>
              <a:rPr lang="en-US" dirty="0" smtClean="0"/>
              <a:t> and </a:t>
            </a:r>
            <a:r>
              <a:rPr lang="en-US" dirty="0">
                <a:solidFill>
                  <a:srgbClr val="FF0000"/>
                </a:solidFill>
              </a:rPr>
              <a:t>each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spin hypothesis</a:t>
            </a:r>
          </a:p>
          <a:p>
            <a:r>
              <a:rPr lang="en-US" dirty="0" smtClean="0"/>
              <a:t>Probability distributions for different </a:t>
            </a:r>
            <a:r>
              <a:rPr lang="en-US" dirty="0" smtClean="0">
                <a:solidFill>
                  <a:srgbClr val="000090"/>
                </a:solidFill>
              </a:rPr>
              <a:t>J</a:t>
            </a:r>
            <a:r>
              <a:rPr lang="en-US" baseline="30000" dirty="0" smtClean="0">
                <a:solidFill>
                  <a:srgbClr val="000090"/>
                </a:solidFill>
              </a:rPr>
              <a:t>P</a:t>
            </a:r>
            <a:r>
              <a:rPr lang="en-US" dirty="0" smtClean="0">
                <a:solidFill>
                  <a:srgbClr val="000090"/>
                </a:solidFill>
              </a:rPr>
              <a:t> hypothesis </a:t>
            </a:r>
            <a:r>
              <a:rPr lang="en-US" dirty="0" smtClean="0"/>
              <a:t>derived via </a:t>
            </a:r>
            <a:r>
              <a:rPr lang="en-US" dirty="0" smtClean="0">
                <a:solidFill>
                  <a:srgbClr val="000090"/>
                </a:solidFill>
              </a:rPr>
              <a:t>pseudo-experiments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/>
              <a:t>When deriving exclusions use </a:t>
            </a:r>
            <a:r>
              <a:rPr lang="en-US" i="1" dirty="0" smtClean="0">
                <a:solidFill>
                  <a:srgbClr val="000090"/>
                </a:solidFill>
              </a:rPr>
              <a:t>CL</a:t>
            </a:r>
            <a:r>
              <a:rPr lang="en-US" i="1" baseline="-25000" dirty="0" smtClean="0">
                <a:solidFill>
                  <a:srgbClr val="000090"/>
                </a:solidFill>
              </a:rPr>
              <a:t>s</a:t>
            </a:r>
            <a:r>
              <a:rPr lang="en-US" dirty="0" smtClean="0"/>
              <a:t>: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 descr="Screen Shot 2013-06-24 at 12.2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43" y="1390735"/>
            <a:ext cx="3317433" cy="1241613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8" name="Picture 7" descr="Screen Shot 2013-06-24 at 12.24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771" y="1459728"/>
            <a:ext cx="3567130" cy="117262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1" name="Picture 10" descr="0p0m_ll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228" y="3985061"/>
            <a:ext cx="2863250" cy="2747104"/>
          </a:xfrm>
          <a:prstGeom prst="rect">
            <a:avLst/>
          </a:prstGeom>
        </p:spPr>
      </p:pic>
      <p:pic>
        <p:nvPicPr>
          <p:cNvPr id="12" name="Picture 11" descr="Screen Shot 2013-06-24 at 12.36.3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4" y="5217178"/>
            <a:ext cx="2421446" cy="798995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39295297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 of 0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1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/ 1</a:t>
            </a:r>
            <a:r>
              <a:rPr lang="en-US" baseline="30000" dirty="0" smtClean="0">
                <a:solidFill>
                  <a:srgbClr val="FFFFFF"/>
                </a:solidFill>
              </a:rPr>
              <a:t>-</a:t>
            </a:r>
            <a:endParaRPr lang="en-US" baseline="30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1103685"/>
            <a:ext cx="8890567" cy="5379128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ATLAS: </a:t>
            </a:r>
            <a:r>
              <a:rPr lang="en-US" b="1" dirty="0" smtClean="0">
                <a:solidFill>
                  <a:srgbClr val="000090"/>
                </a:solidFill>
              </a:rPr>
              <a:t>combined</a:t>
            </a:r>
            <a:r>
              <a:rPr lang="en-US" dirty="0" smtClean="0">
                <a:solidFill>
                  <a:srgbClr val="000090"/>
                </a:solidFill>
              </a:rPr>
              <a:t> WW*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dirty="0" err="1" smtClean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 smtClean="0">
                <a:solidFill>
                  <a:srgbClr val="000090"/>
                </a:solidFill>
              </a:rPr>
              <a:t>  + ZZ*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4</a:t>
            </a:r>
            <a:r>
              <a:rPr lang="en-US" dirty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Excluded at </a:t>
            </a:r>
            <a:r>
              <a:rPr lang="en-US" sz="2400" dirty="0" smtClean="0">
                <a:solidFill>
                  <a:srgbClr val="FF0000"/>
                </a:solidFill>
              </a:rPr>
              <a:t>99.97% CL </a:t>
            </a:r>
            <a:r>
              <a:rPr lang="en-US" sz="2400" dirty="0" smtClean="0"/>
              <a:t>(exp. 99.95%)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Excluded at </a:t>
            </a:r>
            <a:r>
              <a:rPr lang="en-US" sz="2400" dirty="0" smtClean="0">
                <a:solidFill>
                  <a:srgbClr val="FF0000"/>
                </a:solidFill>
              </a:rPr>
              <a:t>99.7% CL </a:t>
            </a:r>
            <a:r>
              <a:rPr lang="en-US" sz="2400" dirty="0" smtClean="0"/>
              <a:t>(exp. 99.4%)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sz="2000" dirty="0" smtClean="0"/>
          </a:p>
          <a:p>
            <a:pPr marL="57150" indent="0">
              <a:buNone/>
            </a:pPr>
            <a:r>
              <a:rPr lang="en-US" dirty="0" smtClean="0">
                <a:solidFill>
                  <a:srgbClr val="000090"/>
                </a:solidFill>
              </a:rPr>
              <a:t>CMS: ZZ*</a:t>
            </a:r>
            <a:r>
              <a:rPr lang="en-US" dirty="0">
                <a:solidFill>
                  <a:srgbClr val="000090"/>
                </a:solidFill>
                <a:sym typeface="Wingdings"/>
              </a:rPr>
              <a:t>4</a:t>
            </a:r>
            <a:r>
              <a:rPr lang="en-US" dirty="0">
                <a:solidFill>
                  <a:srgbClr val="00009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US" dirty="0">
                <a:solidFill>
                  <a:srgbClr val="000090"/>
                </a:solidFill>
              </a:rPr>
              <a:t> </a:t>
            </a:r>
            <a:endParaRPr lang="en-US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+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Excluded at </a:t>
            </a:r>
            <a:r>
              <a:rPr lang="en-US" sz="2400" dirty="0" smtClean="0">
                <a:solidFill>
                  <a:srgbClr val="FF0000"/>
                </a:solidFill>
              </a:rPr>
              <a:t>&gt;99.9% CL </a:t>
            </a:r>
            <a:r>
              <a:rPr lang="en-US" sz="2400" dirty="0" smtClean="0"/>
              <a:t>(exp. 99.7%)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1</a:t>
            </a:r>
            <a:r>
              <a:rPr lang="en-US" sz="2400" baseline="30000" dirty="0" smtClean="0">
                <a:solidFill>
                  <a:srgbClr val="FF0000"/>
                </a:solidFill>
              </a:rPr>
              <a:t>-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Excluded at </a:t>
            </a:r>
            <a:r>
              <a:rPr lang="en-US" sz="2400" dirty="0" smtClean="0">
                <a:solidFill>
                  <a:srgbClr val="FF0000"/>
                </a:solidFill>
              </a:rPr>
              <a:t>&gt;99.9% CL </a:t>
            </a:r>
            <a:r>
              <a:rPr lang="en-US" sz="2400" dirty="0" smtClean="0"/>
              <a:t>(exp. 99.5%)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008000"/>
                </a:solidFill>
              </a:rPr>
              <a:t>Compatible</a:t>
            </a:r>
            <a:r>
              <a:rPr lang="en-US" dirty="0" smtClean="0"/>
              <a:t> with </a:t>
            </a:r>
            <a:r>
              <a:rPr lang="en-US" dirty="0" smtClean="0">
                <a:solidFill>
                  <a:srgbClr val="008000"/>
                </a:solidFill>
              </a:rPr>
              <a:t>SM Higgs 0</a:t>
            </a:r>
            <a:r>
              <a:rPr lang="en-US" baseline="30000" dirty="0" smtClean="0">
                <a:solidFill>
                  <a:srgbClr val="008000"/>
                </a:solidFill>
              </a:rPr>
              <a:t>+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 descr="figure_20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98" y="801848"/>
            <a:ext cx="2954642" cy="2834789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9" name="Picture 8" descr="CMS-separation_1minu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099" y="3712266"/>
            <a:ext cx="2954642" cy="280873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646333" y="1363133"/>
            <a:ext cx="1227667" cy="186267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34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 of 0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vs</a:t>
            </a:r>
            <a:r>
              <a:rPr lang="en-US" dirty="0" smtClean="0">
                <a:solidFill>
                  <a:srgbClr val="FFFFFF"/>
                </a:solidFill>
              </a:rPr>
              <a:t> 2</a:t>
            </a:r>
            <a:r>
              <a:rPr lang="en-US" baseline="30000" dirty="0" smtClean="0">
                <a:solidFill>
                  <a:srgbClr val="FFFFFF"/>
                </a:solidFill>
              </a:rPr>
              <a:t>+</a:t>
            </a:r>
            <a:r>
              <a:rPr lang="en-US" baseline="-25000" dirty="0" smtClean="0">
                <a:solidFill>
                  <a:srgbClr val="FFFFFF"/>
                </a:solidFill>
              </a:rPr>
              <a:t>m </a:t>
            </a:r>
            <a:r>
              <a:rPr lang="en-US" dirty="0" err="1" smtClean="0">
                <a:solidFill>
                  <a:srgbClr val="FFFFFF"/>
                </a:solidFill>
              </a:rPr>
              <a:t>f</a:t>
            </a:r>
            <a:r>
              <a:rPr lang="en-US" baseline="-25000" dirty="0" err="1" smtClean="0">
                <a:solidFill>
                  <a:srgbClr val="FFFFFF"/>
                </a:solidFill>
              </a:rPr>
              <a:t>qq</a:t>
            </a:r>
            <a:r>
              <a:rPr lang="en-US" dirty="0" smtClean="0">
                <a:solidFill>
                  <a:srgbClr val="FFFFFF"/>
                </a:solidFill>
              </a:rPr>
              <a:t> scan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1103685"/>
            <a:ext cx="8890567" cy="2604715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400" dirty="0" smtClean="0"/>
              <a:t>Graviton inspired with minimal couplings to SM particles</a:t>
            </a:r>
          </a:p>
          <a:p>
            <a:pPr marL="57150" indent="0">
              <a:buNone/>
            </a:pPr>
            <a:r>
              <a:rPr lang="en-US" sz="2400" dirty="0" smtClean="0"/>
              <a:t>Tensor can be produced via </a:t>
            </a:r>
            <a:r>
              <a:rPr lang="en-US" sz="2400" dirty="0" err="1" smtClean="0"/>
              <a:t>gg</a:t>
            </a:r>
            <a:r>
              <a:rPr lang="en-US" sz="2400" dirty="0" smtClean="0"/>
              <a:t> or </a:t>
            </a:r>
            <a:r>
              <a:rPr lang="en-US" sz="2400" dirty="0" err="1" smtClean="0"/>
              <a:t>qq</a:t>
            </a:r>
            <a:r>
              <a:rPr lang="en-US" sz="2400" dirty="0" smtClean="0"/>
              <a:t> annihilation</a:t>
            </a:r>
          </a:p>
          <a:p>
            <a:pPr marL="5715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ATLAS: </a:t>
            </a:r>
            <a:r>
              <a:rPr lang="en-US" sz="2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2400" dirty="0" smtClean="0">
                <a:solidFill>
                  <a:srgbClr val="000090"/>
                </a:solidFill>
              </a:rPr>
              <a:t> + WW* + ZZ* </a:t>
            </a:r>
          </a:p>
          <a:p>
            <a:r>
              <a:rPr lang="en-US" sz="2000" dirty="0"/>
              <a:t>2</a:t>
            </a:r>
            <a:r>
              <a:rPr lang="en-US" sz="2000" baseline="30000" dirty="0" smtClean="0"/>
              <a:t>+</a:t>
            </a:r>
            <a:r>
              <a:rPr lang="en-US" sz="2000" baseline="-25000" dirty="0" smtClean="0"/>
              <a:t>m</a:t>
            </a:r>
            <a:r>
              <a:rPr lang="en-US" sz="2000" dirty="0" smtClean="0"/>
              <a:t> (100% </a:t>
            </a:r>
            <a:r>
              <a:rPr lang="en-US" sz="2000" dirty="0" err="1" smtClean="0"/>
              <a:t>qq</a:t>
            </a:r>
            <a:r>
              <a:rPr lang="en-US" sz="2000" dirty="0" smtClean="0"/>
              <a:t>) Excluded at </a:t>
            </a:r>
            <a:r>
              <a:rPr lang="en-US" sz="2000" dirty="0" smtClean="0">
                <a:solidFill>
                  <a:srgbClr val="FF0000"/>
                </a:solidFill>
              </a:rPr>
              <a:t>&gt;99.99% CL </a:t>
            </a:r>
            <a:r>
              <a:rPr lang="en-US" sz="2000" dirty="0" smtClean="0"/>
              <a:t>(exp. &gt;99.99%)</a:t>
            </a:r>
          </a:p>
          <a:p>
            <a:r>
              <a:rPr lang="en-US" sz="2000" dirty="0" smtClean="0"/>
              <a:t>2</a:t>
            </a:r>
            <a:r>
              <a:rPr lang="en-US" sz="2000" baseline="30000" dirty="0" smtClean="0"/>
              <a:t>+</a:t>
            </a:r>
            <a:r>
              <a:rPr lang="en-US" sz="2000" baseline="-25000" dirty="0" smtClean="0"/>
              <a:t>m</a:t>
            </a:r>
            <a:r>
              <a:rPr lang="en-US" sz="2000" dirty="0" smtClean="0"/>
              <a:t> (100% </a:t>
            </a:r>
            <a:r>
              <a:rPr lang="en-US" sz="2000" dirty="0" err="1" smtClean="0"/>
              <a:t>gg</a:t>
            </a:r>
            <a:r>
              <a:rPr lang="en-US" sz="2000" dirty="0" smtClean="0"/>
              <a:t>) Excluded at </a:t>
            </a:r>
            <a:r>
              <a:rPr lang="en-US" sz="2000" dirty="0" smtClean="0">
                <a:solidFill>
                  <a:srgbClr val="FF0000"/>
                </a:solidFill>
              </a:rPr>
              <a:t>99.98% CL </a:t>
            </a:r>
            <a:r>
              <a:rPr lang="en-US" sz="2000" dirty="0" smtClean="0"/>
              <a:t>(exp. 99.94%)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64</a:t>
            </a:fld>
            <a:endParaRPr lang="en-US"/>
          </a:p>
        </p:txBody>
      </p:sp>
      <p:pic>
        <p:nvPicPr>
          <p:cNvPr id="8" name="Picture 7" descr="ww_fqq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5765" y="3720362"/>
            <a:ext cx="2647414" cy="2759345"/>
          </a:xfrm>
          <a:prstGeom prst="rect">
            <a:avLst/>
          </a:prstGeom>
        </p:spPr>
      </p:pic>
      <p:pic>
        <p:nvPicPr>
          <p:cNvPr id="10" name="Picture 9" descr="gammagamma_fqq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2" y="3849777"/>
            <a:ext cx="2843627" cy="2728278"/>
          </a:xfrm>
          <a:prstGeom prst="rect">
            <a:avLst/>
          </a:prstGeom>
        </p:spPr>
      </p:pic>
      <p:pic>
        <p:nvPicPr>
          <p:cNvPr id="7" name="Picture 6" descr="figure_15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3775937"/>
            <a:ext cx="2895599" cy="277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55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Production/Decay with </a:t>
            </a:r>
            <a:r>
              <a:rPr lang="en-US" i="1" dirty="0" smtClean="0">
                <a:solidFill>
                  <a:srgbClr val="FFFFFF"/>
                </a:solidFill>
              </a:rPr>
              <a:t>Signa</a:t>
            </a:r>
            <a:r>
              <a:rPr lang="en-US" dirty="0" smtClean="0">
                <a:solidFill>
                  <a:srgbClr val="FFFFFF"/>
                </a:solidFill>
              </a:rPr>
              <a:t>l above 2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s</a:t>
            </a:r>
            <a:endParaRPr lang="en-US" dirty="0">
              <a:solidFill>
                <a:srgbClr val="FFFFFF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924517"/>
            <a:ext cx="8890567" cy="569742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Measure: Yields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Production</a:t>
            </a:r>
            <a:r>
              <a:rPr lang="en-US" sz="2000" dirty="0">
                <a:solidFill>
                  <a:srgbClr val="000090"/>
                </a:solidFill>
              </a:rPr>
              <a:t> x </a:t>
            </a:r>
            <a:r>
              <a:rPr lang="en-US" sz="2000" dirty="0">
                <a:solidFill>
                  <a:srgbClr val="FF0000"/>
                </a:solidFill>
              </a:rPr>
              <a:t>Decay </a:t>
            </a:r>
          </a:p>
          <a:p>
            <a:pPr lvl="1"/>
            <a:r>
              <a:rPr lang="en-US" sz="1900" dirty="0">
                <a:solidFill>
                  <a:srgbClr val="000000"/>
                </a:solidFill>
              </a:rPr>
              <a:t>Production modes</a:t>
            </a:r>
            <a:r>
              <a:rPr lang="en-US" sz="1900" dirty="0"/>
              <a:t>: </a:t>
            </a:r>
            <a:r>
              <a:rPr lang="en-US" sz="1900" dirty="0" err="1">
                <a:solidFill>
                  <a:srgbClr val="000090"/>
                </a:solidFill>
              </a:rPr>
              <a:t>gg</a:t>
            </a:r>
            <a:r>
              <a:rPr lang="en-US" sz="1900" dirty="0">
                <a:solidFill>
                  <a:srgbClr val="000090"/>
                </a:solidFill>
              </a:rPr>
              <a:t>, VBF, W/ZH, </a:t>
            </a:r>
            <a:r>
              <a:rPr lang="en-US" sz="1900" dirty="0" err="1">
                <a:solidFill>
                  <a:srgbClr val="000090"/>
                </a:solidFill>
              </a:rPr>
              <a:t>ttH</a:t>
            </a:r>
            <a:r>
              <a:rPr lang="en-US" sz="1900" dirty="0">
                <a:solidFill>
                  <a:srgbClr val="000090"/>
                </a:solidFill>
              </a:rPr>
              <a:t> </a:t>
            </a:r>
            <a:endParaRPr lang="en-US" sz="1900" dirty="0">
              <a:solidFill>
                <a:srgbClr val="262626"/>
              </a:solidFill>
            </a:endParaRPr>
          </a:p>
          <a:p>
            <a:pPr lvl="1"/>
            <a:r>
              <a:rPr lang="en-US" sz="1900" dirty="0" smtClean="0"/>
              <a:t>Decay Channels</a:t>
            </a:r>
            <a:r>
              <a:rPr lang="en-US" sz="1900" dirty="0" smtClean="0">
                <a:solidFill>
                  <a:srgbClr val="000090"/>
                </a:solidFill>
              </a:rPr>
              <a:t>: </a:t>
            </a:r>
            <a:r>
              <a:rPr lang="en-US" sz="19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900" dirty="0">
                <a:solidFill>
                  <a:srgbClr val="000090"/>
                </a:solidFill>
              </a:rPr>
              <a:t>, </a:t>
            </a:r>
            <a:r>
              <a:rPr lang="en-US" sz="1900" dirty="0" smtClean="0">
                <a:solidFill>
                  <a:srgbClr val="000090"/>
                </a:solidFill>
              </a:rPr>
              <a:t>WW*, ZZ*, </a:t>
            </a:r>
            <a:r>
              <a:rPr lang="en-US" sz="1900" dirty="0">
                <a:solidFill>
                  <a:srgbClr val="000090"/>
                </a:solidFill>
              </a:rPr>
              <a:t>bb, </a:t>
            </a:r>
            <a:r>
              <a:rPr lang="en-US" sz="19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9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, mm</a:t>
            </a:r>
            <a:r>
              <a:rPr lang="en-US" sz="1900" dirty="0">
                <a:solidFill>
                  <a:srgbClr val="000090"/>
                </a:solidFill>
                <a:latin typeface="Symbol" charset="2"/>
                <a:cs typeface="Symbol" charset="2"/>
              </a:rPr>
              <a:t>,</a:t>
            </a:r>
            <a:r>
              <a:rPr lang="en-US" sz="19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19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Zg</a:t>
            </a:r>
            <a:endParaRPr lang="en-US" sz="1900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000090"/>
                </a:solidFill>
              </a:rPr>
              <a:t>Observations Above </a:t>
            </a:r>
            <a:r>
              <a:rPr lang="en-US" sz="2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ATLAS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>
                <a:cs typeface="Symbol" charset="2"/>
                <a:sym typeface="Wingdings"/>
              </a:rPr>
              <a:t>Production Modes: </a:t>
            </a:r>
            <a:r>
              <a:rPr lang="en-US" sz="1800" dirty="0">
                <a:solidFill>
                  <a:srgbClr val="000090"/>
                </a:solidFill>
              </a:rPr>
              <a:t>gluon-</a:t>
            </a:r>
            <a:r>
              <a:rPr lang="en-US" sz="1800" dirty="0" smtClean="0">
                <a:solidFill>
                  <a:srgbClr val="000090"/>
                </a:solidFill>
              </a:rPr>
              <a:t>gluon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&gt;5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000090"/>
                </a:solidFill>
              </a:rPr>
              <a:t>VBF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&gt;3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), </a:t>
            </a:r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VH</a:t>
            </a:r>
            <a:endParaRPr lang="en-US" sz="1800" dirty="0" smtClean="0">
              <a:solidFill>
                <a:srgbClr val="000090"/>
              </a:solidFill>
            </a:endParaRPr>
          </a:p>
          <a:p>
            <a:pPr lvl="1"/>
            <a:r>
              <a:rPr lang="en-US" sz="1800" dirty="0"/>
              <a:t>Decay </a:t>
            </a:r>
            <a:r>
              <a:rPr lang="en-US" sz="1800" dirty="0" smtClean="0"/>
              <a:t>Channels</a:t>
            </a:r>
            <a:r>
              <a:rPr lang="en-US" sz="1800" dirty="0" smtClean="0">
                <a:sym typeface="Wingdings"/>
              </a:rPr>
              <a:t>: </a:t>
            </a:r>
            <a:r>
              <a:rPr lang="en-US" sz="1800" dirty="0">
                <a:solidFill>
                  <a:srgbClr val="000090"/>
                </a:solidFill>
                <a:sym typeface="Wingdings"/>
              </a:rPr>
              <a:t>WW*</a:t>
            </a:r>
            <a:r>
              <a:rPr lang="en-US" sz="1800" dirty="0" smtClean="0">
                <a:sym typeface="Wingdings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3.8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>
                <a:sym typeface="Wingdings"/>
              </a:rPr>
              <a:t>), </a:t>
            </a:r>
            <a:r>
              <a:rPr lang="en-US" sz="1800" dirty="0">
                <a:solidFill>
                  <a:srgbClr val="000090"/>
                </a:solidFill>
                <a:sym typeface="Wingdings"/>
              </a:rPr>
              <a:t>ZZ* 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&gt;5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>
                <a:sym typeface="Wingdings"/>
              </a:rPr>
              <a:t>), </a:t>
            </a:r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&gt;5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  <a:endParaRPr lang="en-US" sz="18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CMS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/>
              <a:t>Production Modes: </a:t>
            </a:r>
            <a:r>
              <a:rPr lang="en-US" sz="1800" dirty="0" smtClean="0">
                <a:solidFill>
                  <a:srgbClr val="000090"/>
                </a:solidFill>
              </a:rPr>
              <a:t>gluon-gluon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 smtClean="0">
                <a:solidFill>
                  <a:srgbClr val="FF0000"/>
                </a:solidFill>
                <a:sym typeface="Wingdings"/>
              </a:rPr>
              <a:t>&gt;5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  <a:r>
              <a:rPr lang="en-US" sz="1800" dirty="0" smtClean="0"/>
              <a:t>, </a:t>
            </a:r>
            <a:r>
              <a:rPr lang="en-US" sz="1800" dirty="0" smtClean="0">
                <a:solidFill>
                  <a:srgbClr val="000090"/>
                </a:solidFill>
              </a:rPr>
              <a:t>VH</a:t>
            </a:r>
            <a:r>
              <a:rPr lang="en-US" sz="1800" dirty="0" smtClean="0">
                <a:sym typeface="Wingdings"/>
              </a:rPr>
              <a:t>,</a:t>
            </a:r>
            <a:r>
              <a:rPr lang="en-US" sz="1800" dirty="0" smtClean="0">
                <a:solidFill>
                  <a:srgbClr val="000090"/>
                </a:solidFill>
              </a:rPr>
              <a:t> VBF,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90"/>
                </a:solidFill>
              </a:rPr>
              <a:t>V+VBF)H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&gt;3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</a:p>
          <a:p>
            <a:pPr lvl="1"/>
            <a:r>
              <a:rPr lang="en-US" sz="1800" dirty="0"/>
              <a:t>Decay Channels: </a:t>
            </a:r>
            <a:r>
              <a:rPr lang="en-US" sz="1800" dirty="0">
                <a:solidFill>
                  <a:srgbClr val="000090"/>
                </a:solidFill>
              </a:rPr>
              <a:t>WW*</a:t>
            </a:r>
            <a:r>
              <a:rPr lang="en-US" sz="1800" dirty="0" smtClean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4</a:t>
            </a:r>
            <a:r>
              <a:rPr lang="en-US" sz="18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>
                <a:sym typeface="Wingdings"/>
              </a:rPr>
              <a:t>)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0090"/>
                </a:solidFill>
              </a:rPr>
              <a:t>ZZ*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&gt;5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>
                <a:sym typeface="Wingdings"/>
              </a:rPr>
              <a:t>)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&gt;3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>
                <a:sym typeface="Wingdings"/>
              </a:rPr>
              <a:t>)</a:t>
            </a:r>
            <a:r>
              <a:rPr lang="en-US" sz="1800" dirty="0"/>
              <a:t>, </a:t>
            </a:r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000090"/>
                </a:solidFill>
              </a:rPr>
              <a:t>bb</a:t>
            </a:r>
            <a:r>
              <a:rPr lang="en-US" sz="1800" dirty="0"/>
              <a:t>, </a:t>
            </a:r>
            <a:r>
              <a:rPr lang="en-US" sz="1800" i="1" dirty="0">
                <a:solidFill>
                  <a:srgbClr val="000090"/>
                </a:solidFill>
              </a:rPr>
              <a:t>combined </a:t>
            </a:r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tt</a:t>
            </a:r>
            <a:r>
              <a:rPr lang="en-US" sz="1800" dirty="0" err="1">
                <a:solidFill>
                  <a:srgbClr val="000090"/>
                </a:solidFill>
              </a:rPr>
              <a:t>+bb</a:t>
            </a:r>
            <a:r>
              <a:rPr lang="en-US" sz="1800" dirty="0"/>
              <a:t> 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&gt;3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  <a:r>
              <a:rPr lang="en-US" sz="1800" dirty="0" smtClean="0"/>
              <a:t> </a:t>
            </a:r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000" dirty="0" smtClean="0">
                <a:solidFill>
                  <a:srgbClr val="000090"/>
                </a:solidFill>
              </a:rPr>
              <a:t>D0+CDF</a:t>
            </a:r>
            <a:r>
              <a:rPr lang="en-US" sz="2000" dirty="0" smtClean="0"/>
              <a:t>:</a:t>
            </a:r>
          </a:p>
          <a:p>
            <a:pPr lvl="1"/>
            <a:r>
              <a:rPr lang="en-US" sz="1800" dirty="0" smtClean="0"/>
              <a:t>Production </a:t>
            </a:r>
            <a:r>
              <a:rPr lang="en-US" sz="1800" dirty="0"/>
              <a:t>Modes: </a:t>
            </a:r>
            <a:r>
              <a:rPr lang="en-US" sz="1800" dirty="0" smtClean="0">
                <a:solidFill>
                  <a:srgbClr val="000090"/>
                </a:solidFill>
              </a:rPr>
              <a:t>VH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&gt;3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</a:p>
          <a:p>
            <a:pPr lvl="1"/>
            <a:r>
              <a:rPr lang="en-US" sz="1800" dirty="0"/>
              <a:t>Decay Channels: </a:t>
            </a:r>
            <a:r>
              <a:rPr lang="en-US" sz="1800" dirty="0">
                <a:solidFill>
                  <a:srgbClr val="000090"/>
                </a:solidFill>
              </a:rPr>
              <a:t>bb</a:t>
            </a:r>
            <a:r>
              <a:rPr lang="en-US" sz="1800" dirty="0">
                <a:sym typeface="Wingdings"/>
              </a:rPr>
              <a:t>(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&gt;3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800" dirty="0" smtClean="0">
                <a:sym typeface="Wingdings"/>
              </a:rPr>
              <a:t>)</a:t>
            </a:r>
            <a:endParaRPr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8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Evidence for Direct Couplings to Fermions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4" y="924515"/>
            <a:ext cx="4924556" cy="5558298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90"/>
                </a:solidFill>
              </a:rPr>
              <a:t>TEVATRON</a:t>
            </a:r>
            <a:r>
              <a:rPr lang="en-US" sz="1800" dirty="0" smtClean="0"/>
              <a:t>: </a:t>
            </a:r>
            <a:r>
              <a:rPr lang="en-US" sz="1800" dirty="0" smtClean="0">
                <a:solidFill>
                  <a:srgbClr val="000090"/>
                </a:solidFill>
              </a:rPr>
              <a:t>CDF+D0 Combined</a:t>
            </a:r>
            <a:r>
              <a:rPr lang="en-US" sz="1800" dirty="0" smtClean="0"/>
              <a:t> </a:t>
            </a:r>
            <a:r>
              <a:rPr lang="en-US" sz="1800" dirty="0" err="1" smtClean="0">
                <a:solidFill>
                  <a:srgbClr val="000090"/>
                </a:solidFill>
              </a:rPr>
              <a:t>VH</a:t>
            </a:r>
            <a:r>
              <a:rPr lang="en-US" sz="1800" dirty="0" err="1" smtClean="0">
                <a:solidFill>
                  <a:srgbClr val="000090"/>
                </a:solidFill>
                <a:sym typeface="Wingdings"/>
              </a:rPr>
              <a:t>bb</a:t>
            </a:r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  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2.1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ym typeface="Wingdings"/>
              </a:rPr>
              <a:t> excess</a:t>
            </a:r>
          </a:p>
          <a:p>
            <a:pPr lvl="1"/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(VH)×BR</a:t>
            </a:r>
            <a:r>
              <a:rPr lang="en-US" sz="1600" dirty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sym typeface="Wingdings"/>
              </a:rPr>
              <a:t>Hbb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) = (0.19 ± 0.09) </a:t>
            </a:r>
            <a:r>
              <a:rPr lang="en-US" sz="1600" dirty="0" err="1" smtClean="0">
                <a:solidFill>
                  <a:srgbClr val="000090"/>
                </a:solidFill>
                <a:sym typeface="Wingdings"/>
              </a:rPr>
              <a:t>pb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1600" dirty="0" smtClean="0">
                <a:sym typeface="Wingdings"/>
              </a:rPr>
              <a:t>-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SM</a:t>
            </a:r>
            <a:r>
              <a:rPr lang="en-US" sz="1600" dirty="0" smtClean="0">
                <a:sym typeface="Wingdings"/>
              </a:rPr>
              <a:t> for M</a:t>
            </a:r>
            <a:r>
              <a:rPr lang="en-US" sz="1600" baseline="-25000" dirty="0" smtClean="0">
                <a:sym typeface="Wingdings"/>
              </a:rPr>
              <a:t>H</a:t>
            </a:r>
            <a:r>
              <a:rPr lang="en-US" sz="1600" dirty="0" smtClean="0">
                <a:sym typeface="Wingdings"/>
              </a:rPr>
              <a:t>=125 </a:t>
            </a:r>
            <a:r>
              <a:rPr lang="en-US" sz="1600" dirty="0" err="1" smtClean="0">
                <a:sym typeface="Wingdings"/>
              </a:rPr>
              <a:t>GeV</a:t>
            </a:r>
            <a:r>
              <a:rPr lang="en-US" sz="1600" dirty="0" smtClean="0">
                <a:sym typeface="Wingdings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sym typeface="Wingdings"/>
              </a:rPr>
              <a:t> (0.12 ± 0.01) </a:t>
            </a:r>
            <a:r>
              <a:rPr lang="en-US" sz="1600" dirty="0" err="1" smtClean="0">
                <a:solidFill>
                  <a:srgbClr val="008000"/>
                </a:solidFill>
                <a:sym typeface="Wingdings"/>
              </a:rPr>
              <a:t>pb</a:t>
            </a:r>
            <a:endParaRPr lang="en-US" sz="1600" dirty="0" smtClean="0">
              <a:solidFill>
                <a:srgbClr val="008000"/>
              </a:solidFill>
              <a:sym typeface="Wingdings"/>
            </a:endParaRPr>
          </a:p>
          <a:p>
            <a:endParaRPr lang="en-US" sz="1800" dirty="0" smtClean="0">
              <a:solidFill>
                <a:srgbClr val="000090"/>
              </a:solidFill>
            </a:endParaRPr>
          </a:p>
          <a:p>
            <a:endParaRPr lang="en-US" sz="1800" dirty="0">
              <a:solidFill>
                <a:srgbClr val="000090"/>
              </a:solidFill>
            </a:endParaRPr>
          </a:p>
          <a:p>
            <a:r>
              <a:rPr lang="en-US" sz="1800" dirty="0" smtClean="0">
                <a:solidFill>
                  <a:srgbClr val="000090"/>
                </a:solidFill>
              </a:rPr>
              <a:t>CMS</a:t>
            </a:r>
            <a:r>
              <a:rPr lang="en-US" sz="1800" dirty="0" smtClean="0"/>
              <a:t> (</a:t>
            </a:r>
            <a:r>
              <a:rPr lang="en-US" sz="1800" dirty="0">
                <a:sym typeface="Wingdings"/>
              </a:rPr>
              <a:t>for M</a:t>
            </a:r>
            <a:r>
              <a:rPr lang="en-US" sz="1800" baseline="-25000" dirty="0">
                <a:sym typeface="Wingdings"/>
              </a:rPr>
              <a:t>H</a:t>
            </a:r>
            <a:r>
              <a:rPr lang="en-US" sz="1800" dirty="0">
                <a:sym typeface="Wingdings"/>
              </a:rPr>
              <a:t>=125 </a:t>
            </a:r>
            <a:r>
              <a:rPr lang="en-US" sz="1800" dirty="0" err="1" smtClean="0">
                <a:sym typeface="Wingdings"/>
              </a:rPr>
              <a:t>GeV</a:t>
            </a:r>
            <a:r>
              <a:rPr lang="en-US" sz="1800" dirty="0" smtClean="0">
                <a:sym typeface="Wingdings"/>
              </a:rPr>
              <a:t>):</a:t>
            </a:r>
            <a:endParaRPr lang="en-US" sz="1800" dirty="0" smtClean="0"/>
          </a:p>
          <a:p>
            <a:pPr lvl="1"/>
            <a:r>
              <a:rPr lang="en-US" sz="1600" dirty="0" smtClean="0">
                <a:solidFill>
                  <a:srgbClr val="000090"/>
                </a:solidFill>
              </a:rPr>
              <a:t>(VBF+V)H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 bb </a:t>
            </a:r>
            <a:r>
              <a:rPr lang="en-US" sz="1600" dirty="0" smtClean="0">
                <a:sym typeface="Wingdings"/>
              </a:rPr>
              <a:t>combination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2.1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ym typeface="Wingdings"/>
              </a:rPr>
              <a:t> excess</a:t>
            </a:r>
          </a:p>
          <a:p>
            <a:pPr lvl="1"/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H 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  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2.85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excess</a:t>
            </a:r>
          </a:p>
          <a:p>
            <a:pPr lvl="1"/>
            <a:r>
              <a:rPr lang="en-US" sz="1600" dirty="0" smtClean="0">
                <a:sym typeface="Wingdings"/>
              </a:rPr>
              <a:t>Combined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H</a:t>
            </a:r>
            <a:r>
              <a:rPr lang="en-US" sz="16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sz="1600" dirty="0" smtClean="0">
                <a:solidFill>
                  <a:srgbClr val="000090"/>
                </a:solidFill>
                <a:sym typeface="Wingdings"/>
              </a:rPr>
              <a:t>+ bb) 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3.4</a:t>
            </a:r>
            <a:r>
              <a:rPr lang="en-US" sz="1600" dirty="0" smtClean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s</a:t>
            </a:r>
            <a:r>
              <a:rPr lang="en-US" sz="16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600" dirty="0" smtClean="0">
                <a:sym typeface="Wingdings"/>
              </a:rPr>
              <a:t>excess</a:t>
            </a:r>
          </a:p>
          <a:p>
            <a:endParaRPr lang="en-US" sz="1800" dirty="0" smtClean="0">
              <a:sym typeface="Wingdings"/>
            </a:endParaRPr>
          </a:p>
          <a:p>
            <a:endParaRPr lang="en-US" sz="1800" dirty="0" smtClean="0">
              <a:sym typeface="Wingdings"/>
            </a:endParaRPr>
          </a:p>
          <a:p>
            <a:pPr marL="0" indent="0">
              <a:buNone/>
            </a:pPr>
            <a:endParaRPr lang="en-US" sz="1800" dirty="0" smtClean="0">
              <a:sym typeface="Wingdings"/>
            </a:endParaRPr>
          </a:p>
          <a:p>
            <a:r>
              <a:rPr lang="en-US" sz="1800" dirty="0" smtClean="0">
                <a:solidFill>
                  <a:srgbClr val="000090"/>
                </a:solidFill>
                <a:sym typeface="Wingdings"/>
              </a:rPr>
              <a:t>ATLAS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/>
              <a:t>(</a:t>
            </a:r>
            <a:r>
              <a:rPr lang="en-US" sz="1800" dirty="0">
                <a:sym typeface="Wingdings"/>
              </a:rPr>
              <a:t>for M</a:t>
            </a:r>
            <a:r>
              <a:rPr lang="en-US" sz="1800" baseline="-25000" dirty="0">
                <a:sym typeface="Wingdings"/>
              </a:rPr>
              <a:t>H</a:t>
            </a:r>
            <a:r>
              <a:rPr lang="en-US" sz="1800" dirty="0">
                <a:sym typeface="Wingdings"/>
              </a:rPr>
              <a:t>=125 </a:t>
            </a:r>
            <a:r>
              <a:rPr lang="en-US" sz="1800" dirty="0" err="1">
                <a:sym typeface="Wingdings"/>
              </a:rPr>
              <a:t>GeV</a:t>
            </a:r>
            <a:r>
              <a:rPr lang="en-US" sz="1800" dirty="0">
                <a:sym typeface="Wingdings"/>
              </a:rPr>
              <a:t>)</a:t>
            </a:r>
            <a:r>
              <a:rPr lang="en-US" sz="1800" dirty="0" smtClean="0">
                <a:sym typeface="Wingdings"/>
              </a:rPr>
              <a:t>:</a:t>
            </a:r>
          </a:p>
          <a:p>
            <a:pPr marL="742950" lvl="2" indent="-342900"/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H  </a:t>
            </a:r>
            <a:r>
              <a:rPr lang="en-US" sz="1400" dirty="0" err="1" smtClean="0">
                <a:solidFill>
                  <a:srgbClr val="000090"/>
                </a:solidFill>
                <a:latin typeface="Symbol" charset="2"/>
                <a:cs typeface="Symbol" charset="2"/>
                <a:sym typeface="Wingdings"/>
              </a:rPr>
              <a:t>tt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 </a:t>
            </a:r>
            <a:r>
              <a:rPr lang="en-US" sz="1400" dirty="0" smtClean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= (0.7 ± 0.7) </a:t>
            </a:r>
            <a:r>
              <a:rPr lang="en-US" sz="1400" dirty="0" smtClean="0">
                <a:sym typeface="Wingdings"/>
              </a:rPr>
              <a:t>(compatible with SM, with or without Higgs boson)</a:t>
            </a:r>
          </a:p>
          <a:p>
            <a:pPr marL="742950" lvl="2" indent="-342900"/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VHbb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1400" dirty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400" dirty="0">
                <a:solidFill>
                  <a:srgbClr val="008000"/>
                </a:solidFill>
                <a:sym typeface="Wingdings"/>
              </a:rPr>
              <a:t>= (</a:t>
            </a:r>
            <a:r>
              <a:rPr lang="en-US" sz="1400" dirty="0" smtClean="0">
                <a:solidFill>
                  <a:srgbClr val="008000"/>
                </a:solidFill>
                <a:sym typeface="Wingdings"/>
              </a:rPr>
              <a:t>0.2 </a:t>
            </a:r>
            <a:r>
              <a:rPr lang="en-US" sz="1400" dirty="0">
                <a:solidFill>
                  <a:srgbClr val="008000"/>
                </a:solidFill>
                <a:sym typeface="Wingdings"/>
              </a:rPr>
              <a:t>± 0.7) </a:t>
            </a:r>
            <a:r>
              <a:rPr lang="en-US" sz="1400" dirty="0">
                <a:sym typeface="Wingdings"/>
              </a:rPr>
              <a:t>(compatible with SM, with or without Higgs boson</a:t>
            </a:r>
            <a:r>
              <a:rPr lang="en-US" sz="1400" dirty="0" smtClean="0">
                <a:sym typeface="Wingdings"/>
              </a:rPr>
              <a:t>)</a:t>
            </a:r>
          </a:p>
          <a:p>
            <a:pPr marL="742950" lvl="2" indent="-342900"/>
            <a:endParaRPr lang="en-US" sz="1800" dirty="0"/>
          </a:p>
          <a:p>
            <a:pPr lvl="1"/>
            <a:endParaRPr lang="en-US" sz="1400" dirty="0" smtClean="0">
              <a:sym typeface="Wingdings"/>
            </a:endParaRPr>
          </a:p>
          <a:p>
            <a:pPr lvl="1"/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 descr="tevDBMJJall_2d_combo_Subtract_HiggsOverla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032" y="874815"/>
            <a:ext cx="2654002" cy="1849759"/>
          </a:xfrm>
          <a:prstGeom prst="rect">
            <a:avLst/>
          </a:prstGeom>
        </p:spPr>
      </p:pic>
      <p:pic>
        <p:nvPicPr>
          <p:cNvPr id="9" name="Picture 8" descr="VHVBFbbcombo_pvalu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81" y="2724574"/>
            <a:ext cx="2075590" cy="1991232"/>
          </a:xfrm>
          <a:prstGeom prst="rect">
            <a:avLst/>
          </a:prstGeom>
        </p:spPr>
      </p:pic>
      <p:pic>
        <p:nvPicPr>
          <p:cNvPr id="11" name="Picture 10" descr="cmb_p-valu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4307" y="2681300"/>
            <a:ext cx="2047052" cy="2133600"/>
          </a:xfrm>
          <a:prstGeom prst="rect">
            <a:avLst/>
          </a:prstGeom>
        </p:spPr>
      </p:pic>
      <p:pic>
        <p:nvPicPr>
          <p:cNvPr id="12" name="Picture 11" descr="fig_19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51" y="4771626"/>
            <a:ext cx="2053560" cy="195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38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Couplings </a:t>
            </a:r>
            <a:r>
              <a:rPr lang="en-US" dirty="0">
                <a:solidFill>
                  <a:srgbClr val="FFFFFF"/>
                </a:solidFill>
              </a:rPr>
              <a:t>f</a:t>
            </a:r>
            <a:r>
              <a:rPr lang="en-US" dirty="0" smtClean="0">
                <a:solidFill>
                  <a:srgbClr val="FFFFFF"/>
                </a:solidFill>
              </a:rPr>
              <a:t>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187" y="1108330"/>
            <a:ext cx="4146509" cy="1203707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Loop</a:t>
            </a:r>
            <a:r>
              <a:rPr lang="en-US" sz="1600" dirty="0" smtClean="0"/>
              <a:t> contributions can: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  <a:cs typeface="Symbol" charset="2"/>
                <a:sym typeface="Wingdings"/>
              </a:rPr>
              <a:t>Expressed </a:t>
            </a:r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Symbol" charset="2"/>
                <a:sym typeface="Wingdings"/>
              </a:rPr>
              <a:t>as a function of </a:t>
            </a:r>
            <a:r>
              <a:rPr lang="en-US" sz="1400" dirty="0" smtClean="0">
                <a:solidFill>
                  <a:srgbClr val="FF0000"/>
                </a:solidFill>
                <a:cs typeface="Symbol" charset="2"/>
                <a:sym typeface="Wingdings"/>
              </a:rPr>
              <a:t>SM couplings</a:t>
            </a:r>
          </a:p>
          <a:p>
            <a:pPr lvl="1"/>
            <a:r>
              <a:rPr lang="en-US" sz="1400" dirty="0" smtClean="0">
                <a:solidFill>
                  <a:srgbClr val="262626"/>
                </a:solidFill>
                <a:cs typeface="Symbol" charset="2"/>
                <a:sym typeface="Wingdings"/>
              </a:rPr>
              <a:t>Treated as </a:t>
            </a:r>
            <a:r>
              <a:rPr lang="en-US" sz="1400" dirty="0" smtClean="0">
                <a:solidFill>
                  <a:srgbClr val="FF0000"/>
                </a:solidFill>
                <a:cs typeface="Symbol" charset="2"/>
                <a:sym typeface="Wingdings"/>
              </a:rPr>
              <a:t>free parameter </a:t>
            </a:r>
            <a:r>
              <a:rPr lang="en-US" sz="1400" dirty="0" smtClean="0">
                <a:solidFill>
                  <a:srgbClr val="262626"/>
                </a:solidFill>
                <a:cs typeface="Symbol" charset="2"/>
                <a:sym typeface="Wingdings"/>
              </a:rPr>
              <a:t>(test possible </a:t>
            </a:r>
            <a:r>
              <a:rPr lang="en-US" sz="1400" dirty="0" smtClean="0">
                <a:solidFill>
                  <a:srgbClr val="FF0000"/>
                </a:solidFill>
                <a:cs typeface="Symbol" charset="2"/>
                <a:sym typeface="Wingdings"/>
              </a:rPr>
              <a:t>BSM</a:t>
            </a:r>
            <a:r>
              <a:rPr lang="en-US" sz="1400" dirty="0" smtClean="0">
                <a:solidFill>
                  <a:srgbClr val="262626"/>
                </a:solidFill>
                <a:cs typeface="Symbol" charset="2"/>
                <a:sym typeface="Wingdings"/>
              </a:rPr>
              <a:t> contributions)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67</a:t>
            </a:fld>
            <a:endParaRPr lang="en-US"/>
          </a:p>
        </p:txBody>
      </p:sp>
      <p:pic>
        <p:nvPicPr>
          <p:cNvPr id="9" name="Picture 8" descr="Screen Shot 2012-10-20 at 11.17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4" y="2614576"/>
            <a:ext cx="7596865" cy="37327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187" y="6070340"/>
            <a:ext cx="1340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LHC-XS </a:t>
            </a:r>
            <a:r>
              <a:rPr lang="en-US" sz="1200" dirty="0" err="1" smtClean="0">
                <a:solidFill>
                  <a:srgbClr val="000090"/>
                </a:solidFill>
              </a:rPr>
              <a:t>wg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8136" y="2924838"/>
            <a:ext cx="2706063" cy="593062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589797" y="5716973"/>
            <a:ext cx="3322302" cy="622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495800" y="1108331"/>
            <a:ext cx="4522940" cy="12037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chemeClr val="tx1"/>
                </a:solidFill>
                <a:cs typeface="Symbol" charset="2"/>
              </a:rPr>
              <a:t>Total width </a:t>
            </a:r>
            <a:r>
              <a:rPr lang="en-US" sz="16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800" baseline="-25000" dirty="0" smtClean="0">
                <a:solidFill>
                  <a:srgbClr val="000090"/>
                </a:solidFill>
              </a:rPr>
              <a:t>H </a:t>
            </a:r>
            <a:r>
              <a:rPr lang="en-US" sz="1600" dirty="0" smtClean="0">
                <a:solidFill>
                  <a:schemeClr val="tx1"/>
                </a:solidFill>
                <a:cs typeface="Symbol" charset="2"/>
              </a:rPr>
              <a:t>two kind of </a:t>
            </a:r>
            <a:r>
              <a:rPr lang="en-US" sz="1600" dirty="0" smtClean="0">
                <a:solidFill>
                  <a:srgbClr val="FF0000"/>
                </a:solidFill>
                <a:cs typeface="Symbol" charset="2"/>
              </a:rPr>
              <a:t>assumptions</a:t>
            </a: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- </a:t>
            </a:r>
            <a:r>
              <a:rPr lang="en-US" sz="1400" dirty="0" smtClean="0">
                <a:solidFill>
                  <a:srgbClr val="FF0000"/>
                </a:solidFill>
              </a:rPr>
              <a:t>Only SM particles </a:t>
            </a:r>
            <a:r>
              <a:rPr lang="en-US" sz="1400" dirty="0" smtClean="0">
                <a:solidFill>
                  <a:schemeClr val="tx1"/>
                </a:solidFill>
              </a:rPr>
              <a:t>contribute to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baseline="-25000" dirty="0" smtClean="0">
                <a:solidFill>
                  <a:srgbClr val="000090"/>
                </a:solidFill>
              </a:rPr>
              <a:t>H</a:t>
            </a:r>
            <a:r>
              <a:rPr lang="en-US" sz="1600" dirty="0" smtClean="0">
                <a:solidFill>
                  <a:srgbClr val="000090"/>
                </a:solidFill>
              </a:rPr>
              <a:t>(</a:t>
            </a:r>
            <a:r>
              <a:rPr lang="en-US" sz="16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sz="1600" baseline="-25000" dirty="0" err="1" smtClean="0">
                <a:solidFill>
                  <a:srgbClr val="000090"/>
                </a:solidFill>
              </a:rPr>
              <a:t>i</a:t>
            </a:r>
            <a:r>
              <a:rPr lang="en-US" sz="1600" dirty="0" smtClean="0">
                <a:solidFill>
                  <a:srgbClr val="000090"/>
                </a:solidFill>
              </a:rPr>
              <a:t>)</a:t>
            </a:r>
            <a:endParaRPr lang="en-US" sz="1400" dirty="0" smtClean="0">
              <a:solidFill>
                <a:schemeClr val="tx1"/>
              </a:solidFill>
            </a:endParaRPr>
          </a:p>
          <a:p>
            <a:pPr lvl="1"/>
            <a:r>
              <a:rPr lang="en-US" sz="1400" dirty="0" smtClean="0">
                <a:solidFill>
                  <a:schemeClr val="tx1"/>
                </a:solidFill>
              </a:rPr>
              <a:t>- Measure </a:t>
            </a:r>
            <a:r>
              <a:rPr lang="en-US" sz="1400" dirty="0" smtClean="0">
                <a:solidFill>
                  <a:srgbClr val="FF0000"/>
                </a:solidFill>
              </a:rPr>
              <a:t>ratio of couplings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19987" y="4935447"/>
            <a:ext cx="314955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1400" baseline="30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2</a:t>
            </a:r>
            <a:r>
              <a:rPr lang="en-US" sz="1400" baseline="-25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400" dirty="0" smtClean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= </a:t>
            </a:r>
            <a:r>
              <a:rPr lang="en-US" sz="1400" dirty="0">
                <a:solidFill>
                  <a:srgbClr val="000000"/>
                </a:solidFill>
              </a:rPr>
              <a:t>(1.6 </a:t>
            </a:r>
            <a:r>
              <a:rPr lang="en-US" sz="1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</a:rPr>
              <a:t>W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+ 0.07 </a:t>
            </a:r>
            <a:r>
              <a:rPr lang="en-US" sz="1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k</a:t>
            </a:r>
            <a:r>
              <a:rPr lang="en-US" sz="1400" baseline="30000" dirty="0">
                <a:solidFill>
                  <a:srgbClr val="000000"/>
                </a:solidFill>
              </a:rPr>
              <a:t>2</a:t>
            </a:r>
            <a:r>
              <a:rPr lang="en-US" sz="1400" baseline="-25000" dirty="0" smtClean="0">
                <a:solidFill>
                  <a:srgbClr val="000000"/>
                </a:solidFill>
              </a:rPr>
              <a:t>t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–</a:t>
            </a:r>
            <a:r>
              <a:rPr lang="en-US" sz="1400" dirty="0">
                <a:solidFill>
                  <a:srgbClr val="000090"/>
                </a:solidFill>
              </a:rPr>
              <a:t> </a:t>
            </a:r>
            <a:r>
              <a:rPr lang="en-US" sz="1400" dirty="0" smtClean="0">
                <a:solidFill>
                  <a:srgbClr val="000090"/>
                </a:solidFill>
              </a:rPr>
              <a:t>0.67 </a:t>
            </a:r>
            <a:r>
              <a:rPr lang="en-US" sz="1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1400" baseline="-25000" dirty="0" err="1" smtClean="0">
                <a:solidFill>
                  <a:srgbClr val="000090"/>
                </a:solidFill>
              </a:rPr>
              <a:t>W</a:t>
            </a:r>
            <a:r>
              <a:rPr lang="en-US" sz="14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sz="1400" baseline="-25000" dirty="0" err="1">
                <a:solidFill>
                  <a:srgbClr val="000090"/>
                </a:solidFill>
              </a:rPr>
              <a:t>t</a:t>
            </a:r>
            <a:r>
              <a:rPr lang="en-US" sz="1400" dirty="0" smtClean="0">
                <a:solidFill>
                  <a:srgbClr val="000000"/>
                </a:solidFill>
              </a:rPr>
              <a:t>)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67101" y="5243224"/>
            <a:ext cx="514507" cy="473750"/>
          </a:xfrm>
          <a:prstGeom prst="straightConnector1">
            <a:avLst/>
          </a:prstGeom>
          <a:ln w="190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3665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aux_15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t="5687" r="6579"/>
          <a:stretch/>
        </p:blipFill>
        <p:spPr>
          <a:xfrm>
            <a:off x="3874483" y="888930"/>
            <a:ext cx="5159024" cy="3624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Inputs to the Fit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939" y="4446240"/>
            <a:ext cx="8890567" cy="1186554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Input to coupling fit: event </a:t>
            </a:r>
            <a:r>
              <a:rPr lang="en-US" sz="2000" dirty="0" smtClean="0">
                <a:solidFill>
                  <a:srgbClr val="000090"/>
                </a:solidFill>
              </a:rPr>
              <a:t>yields per category </a:t>
            </a:r>
            <a:r>
              <a:rPr lang="en-US" sz="2000" i="1" dirty="0" smtClean="0">
                <a:solidFill>
                  <a:srgbClr val="000090"/>
                </a:solidFill>
              </a:rPr>
              <a:t>k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1600" dirty="0" smtClean="0"/>
              <a:t>(list of channels/category used in backup)</a:t>
            </a:r>
          </a:p>
          <a:p>
            <a:pPr lvl="1"/>
            <a:r>
              <a:rPr lang="en-US" sz="1800" dirty="0" smtClean="0">
                <a:solidFill>
                  <a:srgbClr val="000090"/>
                </a:solidFill>
              </a:rPr>
              <a:t> </a:t>
            </a:r>
            <a:r>
              <a:rPr lang="en-US" sz="1800" i="1" dirty="0" err="1">
                <a:solidFill>
                  <a:srgbClr val="000090"/>
                </a:solidFill>
              </a:rPr>
              <a:t>N</a:t>
            </a:r>
            <a:r>
              <a:rPr lang="en-US" sz="1800" i="1" baseline="30000" dirty="0" err="1" smtClean="0">
                <a:solidFill>
                  <a:srgbClr val="000090"/>
                </a:solidFill>
              </a:rPr>
              <a:t>k</a:t>
            </a:r>
            <a:r>
              <a:rPr lang="en-US" sz="1800" i="1" baseline="30000" dirty="0" smtClean="0"/>
              <a:t> </a:t>
            </a:r>
            <a:r>
              <a:rPr lang="en-US" sz="1800" i="1" dirty="0" smtClean="0"/>
              <a:t>=</a:t>
            </a:r>
            <a:r>
              <a:rPr lang="en-US" sz="1800" i="1" baseline="30000" dirty="0" smtClean="0"/>
              <a:t> </a:t>
            </a:r>
            <a:r>
              <a:rPr lang="en-US" sz="1800" i="1" dirty="0" err="1" smtClean="0">
                <a:solidFill>
                  <a:srgbClr val="FF0000"/>
                </a:solidFill>
              </a:rPr>
              <a:t>n</a:t>
            </a:r>
            <a:r>
              <a:rPr lang="en-US" sz="1800" i="1" baseline="30000" dirty="0" err="1" smtClean="0">
                <a:solidFill>
                  <a:srgbClr val="FF0000"/>
                </a:solidFill>
              </a:rPr>
              <a:t>k</a:t>
            </a:r>
            <a:r>
              <a:rPr lang="en-US" sz="1800" baseline="-25000" dirty="0" err="1" smtClean="0">
                <a:solidFill>
                  <a:srgbClr val="FF0000"/>
                </a:solidFill>
              </a:rPr>
              <a:t>signal</a:t>
            </a:r>
            <a:r>
              <a:rPr lang="en-US" sz="1800" baseline="30000" dirty="0" smtClean="0"/>
              <a:t> </a:t>
            </a:r>
            <a:r>
              <a:rPr lang="en-US" sz="1800" i="1" dirty="0" smtClean="0"/>
              <a:t>+</a:t>
            </a:r>
            <a:r>
              <a:rPr lang="en-US" sz="1800" i="1" baseline="30000" dirty="0" smtClean="0"/>
              <a:t> </a:t>
            </a:r>
            <a:r>
              <a:rPr lang="en-US" sz="1800" i="1" dirty="0" err="1" smtClean="0"/>
              <a:t>n</a:t>
            </a:r>
            <a:r>
              <a:rPr lang="en-US" sz="1800" i="1" baseline="30000" dirty="0" err="1" smtClean="0"/>
              <a:t>k</a:t>
            </a:r>
            <a:r>
              <a:rPr lang="en-US" sz="1800" baseline="-25000" dirty="0" err="1" smtClean="0"/>
              <a:t>background</a:t>
            </a:r>
            <a:endParaRPr lang="en-US" sz="1800" baseline="-25000" dirty="0" smtClean="0"/>
          </a:p>
          <a:p>
            <a:r>
              <a:rPr lang="en-US" sz="2000" dirty="0" smtClean="0"/>
              <a:t>Signal scaling factors per </a:t>
            </a:r>
            <a:r>
              <a:rPr lang="en-US" sz="2000" dirty="0" smtClean="0">
                <a:solidFill>
                  <a:srgbClr val="000090"/>
                </a:solidFill>
              </a:rPr>
              <a:t>Production </a:t>
            </a:r>
            <a:r>
              <a:rPr lang="en-US" sz="2000" i="1" dirty="0" err="1" smtClean="0">
                <a:solidFill>
                  <a:srgbClr val="000090"/>
                </a:solidFill>
              </a:rPr>
              <a:t>i</a:t>
            </a:r>
            <a:r>
              <a:rPr lang="en-US" sz="2000" dirty="0" smtClean="0">
                <a:solidFill>
                  <a:srgbClr val="000090"/>
                </a:solidFill>
              </a:rPr>
              <a:t>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000090"/>
                </a:solidFill>
              </a:rPr>
              <a:t>Decay </a:t>
            </a:r>
            <a:r>
              <a:rPr lang="en-US" sz="2000" i="1" dirty="0" smtClean="0">
                <a:solidFill>
                  <a:srgbClr val="000090"/>
                </a:solidFill>
              </a:rPr>
              <a:t>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68</a:t>
            </a:fld>
            <a:endParaRPr lang="en-US"/>
          </a:p>
        </p:txBody>
      </p:sp>
      <p:pic>
        <p:nvPicPr>
          <p:cNvPr id="11" name="Picture 10" descr="Screen Shot 2012-10-20 at 11.09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45" y="5796313"/>
            <a:ext cx="4912295" cy="6865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 descr="CMS-gaga-Categories-MV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484" y="836218"/>
            <a:ext cx="3515665" cy="36243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173" y="1871957"/>
            <a:ext cx="2393719" cy="33810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2939" y="1245222"/>
            <a:ext cx="2378953" cy="564725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74483" y="3652844"/>
            <a:ext cx="5144257" cy="38292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74482" y="3146043"/>
            <a:ext cx="5144257" cy="34984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266926" y="5991509"/>
            <a:ext cx="261741" cy="292977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99990" y="6003331"/>
            <a:ext cx="283836" cy="28115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4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LHC Coupling Fit: statistical approach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1138018"/>
            <a:ext cx="8890567" cy="5246664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000090"/>
                </a:solidFill>
              </a:rPr>
              <a:t>profile likelihood ratio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>
                <a:solidFill>
                  <a:srgbClr val="008000"/>
                </a:solidFill>
                <a:latin typeface="Lucida Blackletter"/>
                <a:cs typeface="Lucida Blackletter"/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8000"/>
                </a:solidFill>
              </a:rPr>
              <a:t>Parameter(s) of Interest</a:t>
            </a:r>
            <a:r>
              <a:rPr lang="en-US" dirty="0" smtClean="0"/>
              <a:t>: Signal Strength, </a:t>
            </a:r>
            <a:r>
              <a:rPr lang="en-US" dirty="0" err="1" smtClean="0"/>
              <a:t>Coupl</a:t>
            </a:r>
            <a:r>
              <a:rPr lang="en-US" dirty="0" smtClean="0"/>
              <a:t>. scale factor, Mass, …</a:t>
            </a:r>
          </a:p>
          <a:p>
            <a:r>
              <a:rPr lang="en-US" dirty="0"/>
              <a:t> </a:t>
            </a:r>
            <a:r>
              <a:rPr lang="en-US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q</a:t>
            </a:r>
            <a:r>
              <a:rPr lang="en-US" dirty="0" smtClean="0"/>
              <a:t> Nuisance parameter(s): Systematics, …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CL intervals</a:t>
            </a:r>
            <a:r>
              <a:rPr lang="en-US" dirty="0" smtClean="0"/>
              <a:t>: Asymptotic approximation:</a:t>
            </a:r>
          </a:p>
          <a:p>
            <a:pPr lvl="1"/>
            <a:r>
              <a:rPr lang="en-US" dirty="0" smtClean="0"/>
              <a:t>1D:      </a:t>
            </a:r>
            <a:r>
              <a:rPr lang="en-US" dirty="0" smtClean="0">
                <a:solidFill>
                  <a:srgbClr val="000090"/>
                </a:solidFill>
              </a:rPr>
              <a:t>68%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000090"/>
                </a:solidFill>
                <a:latin typeface="Lucida Blackletter"/>
                <a:cs typeface="Lucida Blackletter"/>
              </a:rPr>
              <a:t>q</a:t>
            </a:r>
            <a:r>
              <a:rPr lang="en-US" dirty="0" smtClean="0">
                <a:solidFill>
                  <a:srgbClr val="000090"/>
                </a:solidFill>
              </a:rPr>
              <a:t>(</a:t>
            </a:r>
            <a:r>
              <a:rPr lang="en-US" dirty="0" smtClean="0">
                <a:solidFill>
                  <a:srgbClr val="000090"/>
                </a:solidFill>
                <a:latin typeface="Lucida Blackletter"/>
                <a:cs typeface="Lucida Blackletter"/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) = 1            </a:t>
            </a:r>
            <a:r>
              <a:rPr lang="en-US" dirty="0" smtClean="0"/>
              <a:t>-    </a:t>
            </a:r>
            <a:r>
              <a:rPr lang="en-US" dirty="0" smtClean="0">
                <a:solidFill>
                  <a:srgbClr val="FF0000"/>
                </a:solidFill>
              </a:rPr>
              <a:t>95%   </a:t>
            </a:r>
            <a:r>
              <a:rPr lang="en-US" dirty="0" smtClean="0">
                <a:solidFill>
                  <a:srgbClr val="FF0000"/>
                </a:solidFill>
                <a:latin typeface="Lucida Blackletter"/>
                <a:cs typeface="Lucida Blackletter"/>
              </a:rPr>
              <a:t>q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  <a:latin typeface="Lucida Blackletter"/>
                <a:cs typeface="Lucida Blackletter"/>
              </a:rPr>
              <a:t>a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= 3.84 </a:t>
            </a:r>
          </a:p>
          <a:p>
            <a:pPr lvl="1"/>
            <a:r>
              <a:rPr lang="en-US" dirty="0" smtClean="0"/>
              <a:t>2D:      </a:t>
            </a:r>
            <a:r>
              <a:rPr lang="en-US" dirty="0" smtClean="0">
                <a:solidFill>
                  <a:srgbClr val="000090"/>
                </a:solidFill>
              </a:rPr>
              <a:t>68</a:t>
            </a:r>
            <a:r>
              <a:rPr lang="en-US" dirty="0">
                <a:solidFill>
                  <a:srgbClr val="000090"/>
                </a:solidFill>
              </a:rPr>
              <a:t>%  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Lucida Blackletter"/>
                <a:cs typeface="Lucida Blackletter"/>
              </a:rPr>
              <a:t>q</a:t>
            </a:r>
            <a:r>
              <a:rPr lang="en-US" dirty="0">
                <a:solidFill>
                  <a:srgbClr val="000090"/>
                </a:solidFill>
              </a:rPr>
              <a:t>(</a:t>
            </a:r>
            <a:r>
              <a:rPr lang="en-US" dirty="0" err="1" smtClean="0">
                <a:solidFill>
                  <a:srgbClr val="000090"/>
                </a:solidFill>
                <a:latin typeface="Lucida Blackletter"/>
                <a:cs typeface="Lucida Blackletter"/>
              </a:rPr>
              <a:t>a</a:t>
            </a:r>
            <a:r>
              <a:rPr lang="en-US" baseline="-25000" dirty="0" err="1" smtClean="0">
                <a:solidFill>
                  <a:srgbClr val="000090"/>
                </a:solidFill>
              </a:rPr>
              <a:t>i</a:t>
            </a:r>
            <a:r>
              <a:rPr lang="en-US" dirty="0" err="1" smtClean="0">
                <a:solidFill>
                  <a:srgbClr val="000090"/>
                </a:solidFill>
              </a:rPr>
              <a:t>,</a:t>
            </a:r>
            <a:r>
              <a:rPr lang="en-US" dirty="0" err="1" smtClean="0">
                <a:solidFill>
                  <a:srgbClr val="000090"/>
                </a:solidFill>
                <a:latin typeface="Lucida Blackletter"/>
                <a:cs typeface="Lucida Blackletter"/>
              </a:rPr>
              <a:t>a</a:t>
            </a:r>
            <a:r>
              <a:rPr lang="en-US" baseline="-25000" dirty="0" err="1" smtClean="0">
                <a:solidFill>
                  <a:srgbClr val="000090"/>
                </a:solidFill>
              </a:rPr>
              <a:t>j</a:t>
            </a:r>
            <a:r>
              <a:rPr lang="en-US" dirty="0" smtClean="0">
                <a:solidFill>
                  <a:srgbClr val="000090"/>
                </a:solidFill>
              </a:rPr>
              <a:t>) </a:t>
            </a:r>
            <a:r>
              <a:rPr lang="en-US" dirty="0">
                <a:solidFill>
                  <a:srgbClr val="000090"/>
                </a:solidFill>
              </a:rPr>
              <a:t>= </a:t>
            </a:r>
            <a:r>
              <a:rPr lang="en-US" dirty="0" smtClean="0">
                <a:solidFill>
                  <a:srgbClr val="000090"/>
                </a:solidFill>
              </a:rPr>
              <a:t>2.3    </a:t>
            </a:r>
            <a:r>
              <a:rPr lang="en-US" dirty="0" smtClean="0"/>
              <a:t>-    </a:t>
            </a:r>
            <a:r>
              <a:rPr lang="en-US" dirty="0">
                <a:solidFill>
                  <a:srgbClr val="FF0000"/>
                </a:solidFill>
              </a:rPr>
              <a:t>95% 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  <a:latin typeface="Lucida Blackletter"/>
                <a:cs typeface="Lucida Blackletter"/>
              </a:rPr>
              <a:t>q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Lucida Blackletter"/>
                <a:cs typeface="Lucida Blackletter"/>
              </a:rPr>
              <a:t>a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 smtClean="0">
                <a:solidFill>
                  <a:srgbClr val="FF0000"/>
                </a:solidFill>
              </a:rPr>
              <a:t>,</a:t>
            </a:r>
            <a:r>
              <a:rPr lang="en-US" dirty="0" err="1" smtClean="0">
                <a:solidFill>
                  <a:srgbClr val="FF0000"/>
                </a:solidFill>
                <a:latin typeface="Lucida Blackletter"/>
                <a:cs typeface="Lucida Blackletter"/>
              </a:rPr>
              <a:t>a</a:t>
            </a:r>
            <a:r>
              <a:rPr lang="en-US" baseline="-25000" dirty="0" err="1" smtClean="0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= 6 </a:t>
            </a:r>
          </a:p>
          <a:p>
            <a:pPr lvl="1"/>
            <a:r>
              <a:rPr lang="en-US" dirty="0" smtClean="0"/>
              <a:t>Cross checked with “pseudo-experiments”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69</a:t>
            </a:fld>
            <a:endParaRPr lang="en-US"/>
          </a:p>
        </p:txBody>
      </p:sp>
      <p:pic>
        <p:nvPicPr>
          <p:cNvPr id="7" name="Picture 6" descr="Screen Shot 2013-07-15 at 9.01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894" y="1002889"/>
            <a:ext cx="3777189" cy="773282"/>
          </a:xfrm>
          <a:prstGeom prst="rect">
            <a:avLst/>
          </a:prstGeom>
        </p:spPr>
      </p:pic>
      <p:pic>
        <p:nvPicPr>
          <p:cNvPr id="9" name="Picture 8" descr="Screen Shot 2013-07-15 at 9.12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62" y="5837243"/>
            <a:ext cx="3641989" cy="64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84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Introduction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3" y="924517"/>
            <a:ext cx="8890567" cy="5558296"/>
          </a:xfrm>
        </p:spPr>
        <p:txBody>
          <a:bodyPr>
            <a:normAutofit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1 year ago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ATLAS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/>
              <a:t> Collaborations announced the </a:t>
            </a:r>
            <a:r>
              <a:rPr lang="en-US" dirty="0" smtClean="0">
                <a:solidFill>
                  <a:srgbClr val="008000"/>
                </a:solidFill>
              </a:rPr>
              <a:t>discovery</a:t>
            </a:r>
            <a:r>
              <a:rPr lang="en-US" dirty="0" smtClean="0"/>
              <a:t> of a </a:t>
            </a:r>
            <a:r>
              <a:rPr lang="en-US" dirty="0" smtClean="0">
                <a:solidFill>
                  <a:srgbClr val="008000"/>
                </a:solidFill>
              </a:rPr>
              <a:t>NEW neutral Boson </a:t>
            </a:r>
            <a:r>
              <a:rPr lang="en-US" dirty="0" smtClean="0"/>
              <a:t>supported by </a:t>
            </a:r>
            <a:r>
              <a:rPr lang="en-US" dirty="0" smtClean="0">
                <a:solidFill>
                  <a:srgbClr val="000090"/>
                </a:solidFill>
              </a:rPr>
              <a:t>D0</a:t>
            </a:r>
            <a:r>
              <a:rPr lang="en-US" dirty="0" smtClean="0">
                <a:solidFill>
                  <a:srgbClr val="000000"/>
                </a:solidFill>
              </a:rPr>
              <a:t> and </a:t>
            </a:r>
            <a:r>
              <a:rPr lang="en-US" dirty="0" smtClean="0">
                <a:solidFill>
                  <a:srgbClr val="000090"/>
                </a:solidFill>
              </a:rPr>
              <a:t>CDF</a:t>
            </a:r>
            <a:r>
              <a:rPr lang="en-US" dirty="0" smtClean="0">
                <a:solidFill>
                  <a:srgbClr val="000000"/>
                </a:solidFill>
              </a:rPr>
              <a:t> results</a:t>
            </a:r>
          </a:p>
          <a:p>
            <a:endParaRPr lang="en-US" dirty="0" smtClean="0"/>
          </a:p>
          <a:p>
            <a:r>
              <a:rPr lang="en-US" dirty="0" smtClean="0"/>
              <a:t>Since then the </a:t>
            </a:r>
            <a:r>
              <a:rPr lang="en-US" dirty="0" smtClean="0">
                <a:solidFill>
                  <a:srgbClr val="000090"/>
                </a:solidFill>
              </a:rPr>
              <a:t>ATLAS</a:t>
            </a:r>
            <a:r>
              <a:rPr lang="en-US" dirty="0" smtClean="0">
                <a:solidFill>
                  <a:srgbClr val="000000"/>
                </a:solidFill>
              </a:rPr>
              <a:t>,</a:t>
            </a:r>
            <a:r>
              <a:rPr lang="en-US" dirty="0" smtClean="0">
                <a:solidFill>
                  <a:srgbClr val="000090"/>
                </a:solidFill>
              </a:rPr>
              <a:t> CMS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0090"/>
                </a:solidFill>
              </a:rPr>
              <a:t> CDF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000090"/>
                </a:solidFill>
              </a:rPr>
              <a:t> D0 </a:t>
            </a:r>
            <a:r>
              <a:rPr lang="en-US" dirty="0">
                <a:solidFill>
                  <a:srgbClr val="000090"/>
                </a:solidFill>
              </a:rPr>
              <a:t>C</a:t>
            </a:r>
            <a:r>
              <a:rPr lang="en-US" dirty="0" smtClean="0">
                <a:solidFill>
                  <a:srgbClr val="000090"/>
                </a:solidFill>
              </a:rPr>
              <a:t>ollaborations </a:t>
            </a:r>
            <a:r>
              <a:rPr lang="en-US" dirty="0" smtClean="0"/>
              <a:t>focused on </a:t>
            </a:r>
            <a:r>
              <a:rPr lang="en-US" dirty="0" smtClean="0">
                <a:solidFill>
                  <a:srgbClr val="000000"/>
                </a:solidFill>
              </a:rPr>
              <a:t>two questions:</a:t>
            </a:r>
          </a:p>
          <a:p>
            <a:pPr lvl="1"/>
            <a:r>
              <a:rPr lang="en-US" sz="2400" dirty="0" smtClean="0"/>
              <a:t>Is this </a:t>
            </a:r>
            <a:r>
              <a:rPr lang="en-US" sz="2400" dirty="0" smtClean="0">
                <a:solidFill>
                  <a:srgbClr val="008000"/>
                </a:solidFill>
              </a:rPr>
              <a:t>new boson </a:t>
            </a:r>
            <a:r>
              <a:rPr lang="en-US" sz="2400" dirty="0" smtClean="0"/>
              <a:t>responsible for the</a:t>
            </a:r>
            <a:r>
              <a:rPr lang="en-US" sz="2400" dirty="0" smtClean="0">
                <a:solidFill>
                  <a:srgbClr val="000090"/>
                </a:solidFill>
              </a:rPr>
              <a:t> EW symmetry breaking - BEH mechanism - </a:t>
            </a:r>
            <a:r>
              <a:rPr lang="en-US" sz="2400" dirty="0" smtClean="0"/>
              <a:t>providing </a:t>
            </a:r>
            <a:r>
              <a:rPr lang="en-US" sz="2400" dirty="0" smtClean="0">
                <a:solidFill>
                  <a:srgbClr val="008000"/>
                </a:solidFill>
              </a:rPr>
              <a:t>masses</a:t>
            </a:r>
            <a:r>
              <a:rPr lang="en-US" sz="2400" dirty="0" smtClean="0"/>
              <a:t> to </a:t>
            </a:r>
            <a:r>
              <a:rPr lang="en-US" sz="2400" dirty="0" smtClean="0">
                <a:solidFill>
                  <a:srgbClr val="008000"/>
                </a:solidFill>
              </a:rPr>
              <a:t>Fermions</a:t>
            </a:r>
            <a:r>
              <a:rPr lang="en-US" sz="2400" dirty="0" smtClean="0"/>
              <a:t> and </a:t>
            </a:r>
            <a:r>
              <a:rPr lang="en-US" sz="2400" dirty="0" smtClean="0">
                <a:solidFill>
                  <a:srgbClr val="008000"/>
                </a:solidFill>
              </a:rPr>
              <a:t>Bosons</a:t>
            </a:r>
            <a:r>
              <a:rPr lang="en-US" sz="2400" dirty="0" smtClean="0"/>
              <a:t>: </a:t>
            </a:r>
            <a:r>
              <a:rPr lang="en-US" sz="2400" dirty="0" smtClean="0">
                <a:solidFill>
                  <a:srgbClr val="008000"/>
                </a:solidFill>
              </a:rPr>
              <a:t>“the SM Higgs boson” </a:t>
            </a:r>
            <a:r>
              <a:rPr lang="en-US" sz="2400" dirty="0" smtClean="0"/>
              <a:t>?</a:t>
            </a:r>
          </a:p>
          <a:p>
            <a:pPr lvl="1"/>
            <a:r>
              <a:rPr lang="en-US" sz="2400" dirty="0" smtClean="0"/>
              <a:t>Can we find signs of </a:t>
            </a:r>
            <a:r>
              <a:rPr lang="en-US" sz="2400" dirty="0" smtClean="0">
                <a:solidFill>
                  <a:srgbClr val="FF0000"/>
                </a:solidFill>
              </a:rPr>
              <a:t>Physics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Beyond </a:t>
            </a:r>
            <a:r>
              <a:rPr lang="en-US" sz="2400" dirty="0" smtClean="0"/>
              <a:t>the</a:t>
            </a:r>
            <a:r>
              <a:rPr lang="en-US" sz="2400" dirty="0" smtClean="0">
                <a:solidFill>
                  <a:srgbClr val="FF0000"/>
                </a:solidFill>
              </a:rPr>
              <a:t> SM </a:t>
            </a:r>
            <a:r>
              <a:rPr lang="en-US" sz="2400" dirty="0" smtClean="0">
                <a:solidFill>
                  <a:srgbClr val="000000"/>
                </a:solidFill>
              </a:rPr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BSM</a:t>
            </a:r>
            <a:r>
              <a:rPr lang="en-US" sz="2400" dirty="0" smtClean="0"/>
              <a:t>)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studying its </a:t>
            </a:r>
            <a:r>
              <a:rPr lang="en-US" sz="2400" dirty="0" smtClean="0">
                <a:solidFill>
                  <a:srgbClr val="FF0000"/>
                </a:solidFill>
              </a:rPr>
              <a:t>properties</a:t>
            </a:r>
            <a:r>
              <a:rPr lang="en-US" sz="2400" dirty="0" smtClean="0"/>
              <a:t> ?</a:t>
            </a:r>
          </a:p>
          <a:p>
            <a:endParaRPr lang="en-US" sz="2600" dirty="0" smtClean="0"/>
          </a:p>
          <a:p>
            <a:r>
              <a:rPr lang="en-US" sz="2600" dirty="0" smtClean="0"/>
              <a:t>Addressed </a:t>
            </a:r>
            <a:r>
              <a:rPr lang="en-US" sz="2600" dirty="0" smtClean="0">
                <a:solidFill>
                  <a:srgbClr val="000090"/>
                </a:solidFill>
              </a:rPr>
              <a:t>experimentally</a:t>
            </a:r>
            <a:r>
              <a:rPr lang="en-US" sz="2600" dirty="0" smtClean="0"/>
              <a:t> by </a:t>
            </a:r>
            <a:r>
              <a:rPr lang="en-US" sz="2600" i="1" dirty="0" smtClean="0">
                <a:solidFill>
                  <a:srgbClr val="000090"/>
                </a:solidFill>
              </a:rPr>
              <a:t>properties measurement </a:t>
            </a:r>
            <a:r>
              <a:rPr lang="en-US" sz="2600" dirty="0" smtClean="0"/>
              <a:t>in next slides 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74"/>
    </mc:Choice>
    <mc:Fallback xmlns="">
      <p:transition xmlns:p14="http://schemas.microsoft.com/office/powerpoint/2010/main" spd="slow" advTm="3867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Evidence for different Production modes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172" y="826229"/>
            <a:ext cx="5142327" cy="52428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>
                <a:solidFill>
                  <a:srgbClr val="008000"/>
                </a:solidFill>
              </a:rPr>
              <a:t>Model independent </a:t>
            </a:r>
            <a:r>
              <a:rPr lang="en-US" sz="1800" dirty="0" smtClean="0"/>
              <a:t>fit to </a:t>
            </a:r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 err="1" smtClean="0">
                <a:solidFill>
                  <a:srgbClr val="000090"/>
                </a:solidFill>
              </a:rPr>
              <a:t>VBF+VH</a:t>
            </a:r>
            <a:r>
              <a:rPr lang="en-US" sz="1800" dirty="0" smtClean="0">
                <a:solidFill>
                  <a:srgbClr val="000090"/>
                </a:solidFill>
              </a:rPr>
              <a:t>/</a:t>
            </a:r>
            <a:r>
              <a:rPr lang="en-US" sz="1800" dirty="0" err="1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sz="1800" baseline="-25000" dirty="0" err="1" smtClean="0">
                <a:solidFill>
                  <a:srgbClr val="000090"/>
                </a:solidFill>
              </a:rPr>
              <a:t>gg+ttH</a:t>
            </a:r>
            <a:r>
              <a:rPr lang="en-US" sz="1800" baseline="-25000" dirty="0" smtClean="0">
                <a:solidFill>
                  <a:srgbClr val="000090"/>
                </a:solidFill>
              </a:rPr>
              <a:t>  </a:t>
            </a:r>
            <a:r>
              <a:rPr lang="en-US" sz="1800" dirty="0" smtClean="0"/>
              <a:t>in different channels (BR’s cancels out):</a:t>
            </a:r>
          </a:p>
          <a:p>
            <a:endParaRPr lang="en-US" sz="1800" dirty="0" smtClean="0"/>
          </a:p>
          <a:p>
            <a:r>
              <a:rPr lang="en-US" sz="1800" dirty="0">
                <a:solidFill>
                  <a:srgbClr val="000090"/>
                </a:solidFill>
              </a:rPr>
              <a:t>ATLAS</a:t>
            </a:r>
            <a:r>
              <a:rPr lang="en-US" sz="1800" dirty="0"/>
              <a:t>: Evidence for </a:t>
            </a:r>
            <a:r>
              <a:rPr lang="en-US" sz="1800" dirty="0">
                <a:solidFill>
                  <a:srgbClr val="FF0000"/>
                </a:solidFill>
              </a:rPr>
              <a:t>VBF</a:t>
            </a:r>
            <a:r>
              <a:rPr lang="en-US" sz="1800" dirty="0"/>
              <a:t> production </a:t>
            </a:r>
            <a:r>
              <a:rPr lang="en-US" sz="1800" dirty="0">
                <a:solidFill>
                  <a:srgbClr val="FF0000"/>
                </a:solidFill>
              </a:rPr>
              <a:t>3.1</a:t>
            </a:r>
            <a:r>
              <a:rPr lang="en-US" sz="1800" dirty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</a:p>
          <a:p>
            <a:r>
              <a:rPr lang="en-US" sz="1800" dirty="0" smtClean="0">
                <a:solidFill>
                  <a:srgbClr val="000090"/>
                </a:solidFill>
              </a:rPr>
              <a:t>CMS</a:t>
            </a:r>
            <a:r>
              <a:rPr lang="en-US" sz="1800" dirty="0" smtClean="0"/>
              <a:t>: Evidence for </a:t>
            </a:r>
            <a:r>
              <a:rPr lang="en-US" sz="1800" dirty="0" smtClean="0">
                <a:solidFill>
                  <a:srgbClr val="FF0000"/>
                </a:solidFill>
              </a:rPr>
              <a:t>V-boson mediated </a:t>
            </a:r>
            <a:r>
              <a:rPr lang="en-US" sz="1800" dirty="0" smtClean="0"/>
              <a:t>production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70</a:t>
            </a:fld>
            <a:endParaRPr lang="en-US"/>
          </a:p>
        </p:txBody>
      </p:sp>
      <p:pic>
        <p:nvPicPr>
          <p:cNvPr id="10" name="Picture 9" descr="CMS-VBF-V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6497" y="2661588"/>
            <a:ext cx="3742118" cy="3900333"/>
          </a:xfrm>
          <a:prstGeom prst="rect">
            <a:avLst/>
          </a:prstGeom>
        </p:spPr>
      </p:pic>
      <p:pic>
        <p:nvPicPr>
          <p:cNvPr id="8" name="Picture 7" descr="fig_08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79" y="1117932"/>
            <a:ext cx="3925961" cy="508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Test of W/Z coupling: </a:t>
            </a:r>
            <a:r>
              <a:rPr lang="en-US" dirty="0" err="1" smtClean="0">
                <a:solidFill>
                  <a:srgbClr val="FFFFFF"/>
                </a:solidFill>
                <a:latin typeface="Symbol" charset="2"/>
                <a:cs typeface="Symbol" charset="2"/>
              </a:rPr>
              <a:t>l</a:t>
            </a:r>
            <a:r>
              <a:rPr lang="en-US" baseline="-25000" dirty="0" err="1" smtClean="0">
                <a:solidFill>
                  <a:srgbClr val="FFFFFF"/>
                </a:solidFill>
              </a:rPr>
              <a:t>W</a:t>
            </a:r>
            <a:r>
              <a:rPr lang="en-US" baseline="-25000" dirty="0" smtClean="0">
                <a:solidFill>
                  <a:srgbClr val="FFFFFF"/>
                </a:solidFill>
              </a:rPr>
              <a:t>/Z</a:t>
            </a:r>
            <a:endParaRPr lang="en-US" baseline="-25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7" y="943721"/>
            <a:ext cx="5168187" cy="5539091"/>
          </a:xfrm>
        </p:spPr>
        <p:txBody>
          <a:bodyPr>
            <a:noAutofit/>
          </a:bodyPr>
          <a:lstStyle/>
          <a:p>
            <a:r>
              <a:rPr lang="en-US" dirty="0" smtClean="0"/>
              <a:t>Ratio is independent of assumptions on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0090"/>
                </a:solidFill>
              </a:rPr>
              <a:t>H</a:t>
            </a:r>
            <a:endParaRPr lang="en-US" dirty="0" smtClean="0"/>
          </a:p>
          <a:p>
            <a:r>
              <a:rPr lang="en-US" dirty="0" smtClean="0"/>
              <a:t>Tested under different assumptions</a:t>
            </a:r>
            <a:endParaRPr lang="en-US" sz="2800" dirty="0" smtClean="0"/>
          </a:p>
          <a:p>
            <a:pPr lvl="1"/>
            <a:r>
              <a:rPr lang="en-US" dirty="0">
                <a:solidFill>
                  <a:srgbClr val="008000"/>
                </a:solidFill>
              </a:rPr>
              <a:t>More </a:t>
            </a:r>
            <a:r>
              <a:rPr lang="en-US" i="1" dirty="0">
                <a:solidFill>
                  <a:srgbClr val="008000"/>
                </a:solidFill>
              </a:rPr>
              <a:t>model independent</a:t>
            </a:r>
            <a:r>
              <a:rPr lang="en-US" dirty="0"/>
              <a:t>: using only </a:t>
            </a:r>
            <a:r>
              <a:rPr lang="en-US" i="1" dirty="0" smtClean="0">
                <a:solidFill>
                  <a:srgbClr val="008000"/>
                </a:solidFill>
              </a:rPr>
              <a:t>“untagged</a:t>
            </a:r>
            <a:r>
              <a:rPr lang="en-US" dirty="0" smtClean="0">
                <a:solidFill>
                  <a:srgbClr val="008000"/>
                </a:solidFill>
              </a:rPr>
              <a:t>” WW* </a:t>
            </a:r>
            <a:r>
              <a:rPr lang="en-US" dirty="0"/>
              <a:t>and </a:t>
            </a:r>
            <a:r>
              <a:rPr lang="en-US" dirty="0">
                <a:solidFill>
                  <a:srgbClr val="008000"/>
                </a:solidFill>
              </a:rPr>
              <a:t>ZZ* </a:t>
            </a:r>
            <a:r>
              <a:rPr lang="en-US" dirty="0"/>
              <a:t>channels </a:t>
            </a:r>
            <a:r>
              <a:rPr lang="en-US" dirty="0" smtClean="0"/>
              <a:t> </a:t>
            </a:r>
          </a:p>
          <a:p>
            <a:pPr lvl="2"/>
            <a:r>
              <a:rPr lang="en-US" b="1" dirty="0" smtClean="0">
                <a:solidFill>
                  <a:srgbClr val="000090"/>
                </a:solidFill>
                <a:cs typeface="Symbol" charset="2"/>
              </a:rPr>
              <a:t>CMS:    </a:t>
            </a:r>
            <a:r>
              <a:rPr lang="en-US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W</a:t>
            </a:r>
            <a:r>
              <a:rPr lang="en-US" b="1" baseline="-25000" dirty="0">
                <a:solidFill>
                  <a:srgbClr val="FF0000"/>
                </a:solidFill>
              </a:rPr>
              <a:t>/</a:t>
            </a:r>
            <a:r>
              <a:rPr lang="en-US" b="1" baseline="-25000" dirty="0" smtClean="0">
                <a:solidFill>
                  <a:srgbClr val="FF0000"/>
                </a:solidFill>
              </a:rPr>
              <a:t>Z  </a:t>
            </a:r>
            <a:r>
              <a:rPr lang="en-US" b="1" dirty="0" smtClean="0">
                <a:solidFill>
                  <a:srgbClr val="000000"/>
                </a:solidFill>
              </a:rPr>
              <a:t>[</a:t>
            </a:r>
            <a:r>
              <a:rPr lang="en-US" b="1" dirty="0" smtClean="0">
                <a:solidFill>
                  <a:srgbClr val="000090"/>
                </a:solidFill>
              </a:rPr>
              <a:t>0.60,1.40</a:t>
            </a:r>
            <a:r>
              <a:rPr lang="en-US" b="1" dirty="0" smtClean="0">
                <a:solidFill>
                  <a:srgbClr val="000000"/>
                </a:solidFill>
              </a:rPr>
              <a:t>]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at </a:t>
            </a:r>
            <a:r>
              <a:rPr lang="en-US" b="1" dirty="0" smtClean="0">
                <a:solidFill>
                  <a:srgbClr val="FF0000"/>
                </a:solidFill>
              </a:rPr>
              <a:t>95% </a:t>
            </a:r>
            <a:r>
              <a:rPr lang="en-US" b="1" dirty="0" smtClean="0">
                <a:solidFill>
                  <a:srgbClr val="000000"/>
                </a:solidFill>
              </a:rPr>
              <a:t>CL</a:t>
            </a:r>
          </a:p>
          <a:p>
            <a:pPr lvl="2"/>
            <a:r>
              <a:rPr lang="en-US" b="1" dirty="0">
                <a:solidFill>
                  <a:srgbClr val="000090"/>
                </a:solidFill>
                <a:cs typeface="Symbol" charset="2"/>
              </a:rPr>
              <a:t>ATLAS:</a:t>
            </a:r>
            <a:r>
              <a:rPr lang="en-US" b="1" dirty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rgbClr val="FF0000"/>
                </a:solidFill>
              </a:rPr>
              <a:t>W</a:t>
            </a:r>
            <a:r>
              <a:rPr lang="en-US" b="1" baseline="-25000" dirty="0">
                <a:solidFill>
                  <a:srgbClr val="FF0000"/>
                </a:solidFill>
              </a:rPr>
              <a:t>/Z</a:t>
            </a:r>
            <a:r>
              <a:rPr lang="en-US" b="1" baseline="-25000" dirty="0">
                <a:solidFill>
                  <a:srgbClr val="000090"/>
                </a:solidFill>
              </a:rPr>
              <a:t>  </a:t>
            </a:r>
            <a:r>
              <a:rPr lang="en-US" b="1" dirty="0">
                <a:solidFill>
                  <a:srgbClr val="000000"/>
                </a:solidFill>
              </a:rPr>
              <a:t>= </a:t>
            </a: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dirty="0" smtClean="0">
                <a:solidFill>
                  <a:srgbClr val="000090"/>
                </a:solidFill>
              </a:rPr>
              <a:t>0.81 ± 0.16</a:t>
            </a:r>
            <a:r>
              <a:rPr lang="en-US" b="1" dirty="0" smtClean="0">
                <a:solidFill>
                  <a:srgbClr val="000000"/>
                </a:solidFill>
              </a:rPr>
              <a:t>) at </a:t>
            </a:r>
            <a:r>
              <a:rPr lang="en-US" b="1" dirty="0">
                <a:solidFill>
                  <a:srgbClr val="FF0000"/>
                </a:solidFill>
              </a:rPr>
              <a:t>68% </a:t>
            </a:r>
            <a:r>
              <a:rPr lang="en-US" b="1" dirty="0" smtClean="0">
                <a:solidFill>
                  <a:srgbClr val="000000"/>
                </a:solidFill>
              </a:rPr>
              <a:t>CL</a:t>
            </a:r>
          </a:p>
          <a:p>
            <a:pPr lvl="2"/>
            <a:endParaRPr lang="en-US" b="1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Assuming SM content </a:t>
            </a:r>
            <a:r>
              <a:rPr lang="en-US" dirty="0" smtClean="0"/>
              <a:t>in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0090"/>
                </a:solidFill>
              </a:rPr>
              <a:t>loop</a:t>
            </a:r>
            <a:r>
              <a:rPr lang="en-US" dirty="0" smtClean="0"/>
              <a:t> and using </a:t>
            </a:r>
            <a:r>
              <a:rPr lang="en-US" dirty="0" smtClean="0">
                <a:solidFill>
                  <a:srgbClr val="000090"/>
                </a:solidFill>
              </a:rPr>
              <a:t>VBF+VH </a:t>
            </a:r>
            <a:r>
              <a:rPr lang="en-US" dirty="0" smtClean="0"/>
              <a:t>production</a:t>
            </a:r>
          </a:p>
          <a:p>
            <a:pPr lvl="2"/>
            <a:r>
              <a:rPr lang="en-US" b="1" dirty="0" smtClean="0">
                <a:solidFill>
                  <a:srgbClr val="000090"/>
                </a:solidFill>
                <a:cs typeface="Symbol" charset="2"/>
              </a:rPr>
              <a:t>ATLAS:</a:t>
            </a:r>
            <a:r>
              <a:rPr lang="en-US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b="1" baseline="-25000" dirty="0" err="1">
                <a:solidFill>
                  <a:srgbClr val="FF0000"/>
                </a:solidFill>
              </a:rPr>
              <a:t>W</a:t>
            </a:r>
            <a:r>
              <a:rPr lang="en-US" b="1" baseline="-25000" dirty="0">
                <a:solidFill>
                  <a:srgbClr val="FF0000"/>
                </a:solidFill>
              </a:rPr>
              <a:t>/Z</a:t>
            </a:r>
            <a:r>
              <a:rPr lang="en-US" b="1" baseline="-25000" dirty="0">
                <a:solidFill>
                  <a:srgbClr val="000090"/>
                </a:solidFill>
              </a:rPr>
              <a:t>  </a:t>
            </a:r>
            <a:r>
              <a:rPr lang="en-US" b="1" dirty="0" smtClean="0"/>
              <a:t>[</a:t>
            </a:r>
            <a:r>
              <a:rPr lang="en-US" b="1" dirty="0" smtClean="0">
                <a:solidFill>
                  <a:srgbClr val="000090"/>
                </a:solidFill>
              </a:rPr>
              <a:t>0.61,1.04</a:t>
            </a:r>
            <a:r>
              <a:rPr lang="en-US" b="1" dirty="0" smtClean="0">
                <a:solidFill>
                  <a:srgbClr val="000000"/>
                </a:solidFill>
              </a:rPr>
              <a:t>]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at </a:t>
            </a:r>
            <a:r>
              <a:rPr lang="en-US" b="1" dirty="0" smtClean="0">
                <a:solidFill>
                  <a:srgbClr val="FF0000"/>
                </a:solidFill>
              </a:rPr>
              <a:t>68% </a:t>
            </a:r>
            <a:r>
              <a:rPr lang="en-US" b="1" dirty="0" smtClean="0">
                <a:solidFill>
                  <a:srgbClr val="000000"/>
                </a:solidFill>
              </a:rPr>
              <a:t>CL</a:t>
            </a:r>
          </a:p>
          <a:p>
            <a:pPr lvl="2"/>
            <a:r>
              <a:rPr lang="en-US" b="1" dirty="0" smtClean="0">
                <a:solidFill>
                  <a:srgbClr val="000090"/>
                </a:solidFill>
                <a:cs typeface="Symbol" charset="2"/>
              </a:rPr>
              <a:t>CMS:</a:t>
            </a:r>
            <a:r>
              <a:rPr lang="en-US" b="1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 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W</a:t>
            </a:r>
            <a:r>
              <a:rPr lang="en-US" b="1" baseline="-25000" dirty="0">
                <a:solidFill>
                  <a:srgbClr val="FF0000"/>
                </a:solidFill>
              </a:rPr>
              <a:t>/Z</a:t>
            </a:r>
            <a:r>
              <a:rPr lang="en-US" b="1" baseline="-25000" dirty="0">
                <a:solidFill>
                  <a:srgbClr val="000090"/>
                </a:solidFill>
              </a:rPr>
              <a:t>  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[</a:t>
            </a:r>
            <a:r>
              <a:rPr lang="en-US" b="1" dirty="0" smtClean="0">
                <a:solidFill>
                  <a:srgbClr val="000090"/>
                </a:solidFill>
              </a:rPr>
              <a:t>0.62,1.19</a:t>
            </a:r>
            <a:r>
              <a:rPr lang="en-US" b="1" dirty="0" smtClean="0">
                <a:solidFill>
                  <a:srgbClr val="000000"/>
                </a:solidFill>
              </a:rPr>
              <a:t>]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at </a:t>
            </a:r>
            <a:r>
              <a:rPr lang="en-US" b="1" dirty="0">
                <a:solidFill>
                  <a:srgbClr val="FF0000"/>
                </a:solidFill>
              </a:rPr>
              <a:t>95% </a:t>
            </a:r>
            <a:r>
              <a:rPr lang="en-US" b="1" dirty="0" smtClean="0">
                <a:solidFill>
                  <a:srgbClr val="000000"/>
                </a:solidFill>
              </a:rPr>
              <a:t>CL</a:t>
            </a:r>
          </a:p>
          <a:p>
            <a:pPr lvl="2"/>
            <a:endParaRPr lang="en-US" sz="2400" b="1" dirty="0"/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Compatible </a:t>
            </a:r>
            <a:r>
              <a:rPr lang="en-US" b="1" dirty="0" smtClean="0"/>
              <a:t>with </a:t>
            </a:r>
            <a:r>
              <a:rPr lang="en-US" b="1" dirty="0" smtClean="0">
                <a:solidFill>
                  <a:srgbClr val="008000"/>
                </a:solidFill>
              </a:rPr>
              <a:t>SM prediction</a:t>
            </a:r>
            <a:r>
              <a:rPr lang="en-US" b="1" dirty="0" smtClean="0"/>
              <a:t>: </a:t>
            </a:r>
          </a:p>
          <a:p>
            <a:pPr marL="0" indent="0" algn="ctr">
              <a:buNone/>
            </a:pPr>
            <a:r>
              <a:rPr lang="en-US" b="1" dirty="0" smtClean="0"/>
              <a:t>Accuracy</a:t>
            </a:r>
            <a:r>
              <a:rPr lang="en-US" b="1" dirty="0" smtClean="0">
                <a:solidFill>
                  <a:srgbClr val="008000"/>
                </a:solidFill>
              </a:rPr>
              <a:t> ~20%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71</a:t>
            </a:fld>
            <a:endParaRPr lang="en-US"/>
          </a:p>
        </p:txBody>
      </p:sp>
      <p:pic>
        <p:nvPicPr>
          <p:cNvPr id="7" name="Picture 6" descr="CMS_WZ_onlyWWZ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1" y="839704"/>
            <a:ext cx="3040830" cy="291748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9" name="Picture 8" descr="fig_1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450" y="3864239"/>
            <a:ext cx="3866488" cy="2618574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81195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6</a:t>
            </a:r>
            <a:r>
              <a:rPr lang="en-US" dirty="0" smtClean="0">
                <a:solidFill>
                  <a:srgbClr val="FFFFFF"/>
                </a:solidFill>
              </a:rPr>
              <a:t> parameters fits: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FFFF"/>
                </a:solidFill>
              </a:rPr>
              <a:t>V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FFFF"/>
                </a:solidFill>
              </a:rPr>
              <a:t>b </a:t>
            </a:r>
            <a:r>
              <a:rPr lang="en-US" dirty="0" err="1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>
                <a:solidFill>
                  <a:srgbClr val="FFFFFF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FFFF"/>
                </a:solidFill>
              </a:rPr>
              <a:t>g </a:t>
            </a:r>
            <a:r>
              <a:rPr lang="en-US" dirty="0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FFFF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>
                <a:solidFill>
                  <a:srgbClr val="FFFFFF"/>
                </a:solidFill>
              </a:rPr>
              <a:t>t</a:t>
            </a:r>
            <a:r>
              <a:rPr lang="en-US" baseline="-25000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80304"/>
            <a:ext cx="9144000" cy="9025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6</a:t>
            </a:r>
            <a:r>
              <a:rPr lang="en-US" dirty="0" smtClean="0">
                <a:solidFill>
                  <a:srgbClr val="000090"/>
                </a:solidFill>
              </a:rPr>
              <a:t> Parameters </a:t>
            </a:r>
            <a:r>
              <a:rPr lang="en-US" dirty="0" smtClean="0"/>
              <a:t>Fit: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</a:rPr>
              <a:t>V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0000"/>
                </a:solidFill>
              </a:rPr>
              <a:t>b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>
                <a:solidFill>
                  <a:srgbClr val="FF0000"/>
                </a:solidFill>
                <a:latin typeface="Symbol" charset="2"/>
                <a:cs typeface="Symbol" charset="2"/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r>
              <a:rPr lang="en-US" baseline="-25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Assumptions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aseline="-25000" dirty="0" smtClean="0">
                <a:solidFill>
                  <a:srgbClr val="000090"/>
                </a:solidFill>
              </a:rPr>
              <a:t>BSM</a:t>
            </a:r>
            <a:r>
              <a:rPr lang="en-US" dirty="0" smtClean="0">
                <a:solidFill>
                  <a:srgbClr val="000090"/>
                </a:solidFill>
              </a:rPr>
              <a:t> = 0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= </a:t>
            </a:r>
            <a:r>
              <a:rPr lang="en-US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err="1" smtClean="0">
                <a:solidFill>
                  <a:srgbClr val="000090"/>
                </a:solidFill>
              </a:rPr>
              <a:t>Z</a:t>
            </a:r>
            <a:r>
              <a:rPr lang="en-US" dirty="0">
                <a:solidFill>
                  <a:srgbClr val="000090"/>
                </a:solidFill>
              </a:rPr>
              <a:t>= </a:t>
            </a:r>
            <a:r>
              <a:rPr lang="en-US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k</a:t>
            </a:r>
            <a:r>
              <a:rPr lang="en-US" baseline="-25000" dirty="0" smtClean="0">
                <a:solidFill>
                  <a:srgbClr val="000090"/>
                </a:solidFill>
              </a:rPr>
              <a:t>V</a:t>
            </a:r>
            <a:endParaRPr lang="en-US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008000"/>
                </a:solidFill>
              </a:rPr>
              <a:t>Compatible</a:t>
            </a:r>
            <a:r>
              <a:rPr lang="en-US" b="1" dirty="0" smtClean="0"/>
              <a:t> with </a:t>
            </a:r>
            <a:r>
              <a:rPr lang="en-US" b="1" dirty="0" smtClean="0">
                <a:solidFill>
                  <a:srgbClr val="008000"/>
                </a:solidFill>
              </a:rPr>
              <a:t>SM</a:t>
            </a:r>
            <a:r>
              <a:rPr lang="en-US" b="1" dirty="0" smtClean="0"/>
              <a:t>: Accuracy </a:t>
            </a:r>
            <a:r>
              <a:rPr lang="en-US" b="1" dirty="0">
                <a:solidFill>
                  <a:srgbClr val="008000"/>
                </a:solidFill>
              </a:rPr>
              <a:t>2</a:t>
            </a:r>
            <a:r>
              <a:rPr lang="en-US" b="1" dirty="0" smtClean="0">
                <a:solidFill>
                  <a:srgbClr val="008000"/>
                </a:solidFill>
              </a:rPr>
              <a:t>0-100%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9EB9C-9615-7643-9E60-2B0614BB9FFA}" type="slidenum">
              <a:rPr lang="en-US" smtClean="0"/>
              <a:t>72</a:t>
            </a:fld>
            <a:endParaRPr lang="en-US"/>
          </a:p>
        </p:txBody>
      </p:sp>
      <p:pic>
        <p:nvPicPr>
          <p:cNvPr id="7" name="Picture 6" descr="CMS-5par_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930" y="3278733"/>
            <a:ext cx="2265446" cy="23612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 descr="CMS-5par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715" y="875040"/>
            <a:ext cx="2302563" cy="23999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 descr="CMS-5Par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114" y="898222"/>
            <a:ext cx="2296145" cy="23932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 descr="CMS-5par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1262" y="899952"/>
            <a:ext cx="2294452" cy="23914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CMS-5par_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5113" y="3276391"/>
            <a:ext cx="2296146" cy="239322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 descr="CMS-6par-top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1298" y="3276392"/>
            <a:ext cx="2296146" cy="239322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5790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28173" y="965351"/>
            <a:ext cx="8890567" cy="5520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/>
              <a:t>From 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r>
              <a:rPr lang="en-US" sz="2000" dirty="0" smtClean="0"/>
              <a:t> and </a:t>
            </a:r>
            <a:r>
              <a:rPr lang="en-US" sz="2000" dirty="0" smtClean="0">
                <a:solidFill>
                  <a:srgbClr val="FF0000"/>
                </a:solidFill>
              </a:rPr>
              <a:t>ZZ*(4</a:t>
            </a:r>
            <a:r>
              <a:rPr lang="en-US" sz="20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l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>
                <a:solidFill>
                  <a:srgbClr val="000090"/>
                </a:solidFill>
              </a:rPr>
              <a:t>mass spectra</a:t>
            </a:r>
          </a:p>
          <a:p>
            <a:pPr marL="0" indent="0" algn="ctr">
              <a:buNone/>
            </a:pPr>
            <a:endParaRPr lang="en-US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50838" lvl="1" indent="0"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ATLAS</a:t>
            </a:r>
            <a:r>
              <a:rPr lang="en-US" sz="1800" dirty="0" smtClean="0">
                <a:solidFill>
                  <a:srgbClr val="FF0000"/>
                </a:solidFill>
              </a:rPr>
              <a:t>: M</a:t>
            </a:r>
            <a:r>
              <a:rPr lang="en-US" sz="1800" baseline="-25000" dirty="0" smtClean="0">
                <a:solidFill>
                  <a:srgbClr val="FF0000"/>
                </a:solidFill>
              </a:rPr>
              <a:t>H</a:t>
            </a:r>
            <a:r>
              <a:rPr lang="en-US" sz="1800" dirty="0" smtClean="0">
                <a:solidFill>
                  <a:srgbClr val="FF0000"/>
                </a:solidFill>
              </a:rPr>
              <a:t> = 125.5 ± 0.2</a:t>
            </a:r>
            <a:r>
              <a:rPr lang="en-US" sz="1800" baseline="-25000" dirty="0" smtClean="0">
                <a:solidFill>
                  <a:srgbClr val="FF0000"/>
                </a:solidFill>
              </a:rPr>
              <a:t>stat</a:t>
            </a:r>
            <a:r>
              <a:rPr lang="en-US" sz="1800" dirty="0" smtClean="0">
                <a:solidFill>
                  <a:srgbClr val="FF0000"/>
                </a:solidFill>
              </a:rPr>
              <a:t> ± 0.6</a:t>
            </a:r>
            <a:r>
              <a:rPr lang="en-US" sz="1800" baseline="-25000" dirty="0" smtClean="0">
                <a:solidFill>
                  <a:srgbClr val="FF0000"/>
                </a:solidFill>
              </a:rPr>
              <a:t>sys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</a:rPr>
              <a:t>GeV</a:t>
            </a:r>
            <a:r>
              <a:rPr lang="en-US" sz="1800" dirty="0" smtClean="0"/>
              <a:t>                     </a:t>
            </a:r>
            <a:r>
              <a:rPr lang="en-US" sz="1800" dirty="0" smtClean="0">
                <a:solidFill>
                  <a:srgbClr val="000090"/>
                </a:solidFill>
              </a:rPr>
              <a:t>CMS</a:t>
            </a:r>
            <a:r>
              <a:rPr lang="en-US" sz="1800" dirty="0" smtClean="0">
                <a:solidFill>
                  <a:srgbClr val="FF0000"/>
                </a:solidFill>
              </a:rPr>
              <a:t>: M</a:t>
            </a:r>
            <a:r>
              <a:rPr lang="en-US" sz="1800" baseline="-25000" dirty="0" smtClean="0">
                <a:solidFill>
                  <a:srgbClr val="FF0000"/>
                </a:solidFill>
              </a:rPr>
              <a:t>H</a:t>
            </a:r>
            <a:r>
              <a:rPr lang="en-US" sz="1800" dirty="0" smtClean="0">
                <a:solidFill>
                  <a:srgbClr val="FF0000"/>
                </a:solidFill>
              </a:rPr>
              <a:t> = 125.7 ± 0.3</a:t>
            </a:r>
            <a:r>
              <a:rPr lang="en-US" sz="1800" baseline="-25000" dirty="0" smtClean="0">
                <a:solidFill>
                  <a:srgbClr val="FF0000"/>
                </a:solidFill>
              </a:rPr>
              <a:t>stat</a:t>
            </a:r>
            <a:r>
              <a:rPr lang="en-US" sz="1800" dirty="0" smtClean="0">
                <a:solidFill>
                  <a:srgbClr val="FF0000"/>
                </a:solidFill>
              </a:rPr>
              <a:t> 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0.3</a:t>
            </a:r>
            <a:r>
              <a:rPr lang="en-US" sz="1800" baseline="-25000" dirty="0" smtClean="0">
                <a:solidFill>
                  <a:srgbClr val="FF0000"/>
                </a:solidFill>
              </a:rPr>
              <a:t>sys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</a:rPr>
              <a:t>GeV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Mass Measurements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CMS-GammagammaMa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750" y="3624378"/>
            <a:ext cx="2199774" cy="228020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2" name="Picture 11" descr="CMS-ZZmass-KDcut0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078" y="1397559"/>
            <a:ext cx="2240045" cy="214917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fig_0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" y="3716424"/>
            <a:ext cx="2657140" cy="19073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fig_03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373070"/>
            <a:ext cx="2319234" cy="2225155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87533" y="1697493"/>
            <a:ext cx="4080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ATLAS</a:t>
            </a:r>
            <a:r>
              <a:rPr lang="en-US" dirty="0">
                <a:solidFill>
                  <a:srgbClr val="FF0000"/>
                </a:solidFill>
              </a:rPr>
              <a:t>: M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124.3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0.6</a:t>
            </a:r>
            <a:r>
              <a:rPr lang="en-US" baseline="-25000" dirty="0" smtClean="0">
                <a:solidFill>
                  <a:srgbClr val="FF0000"/>
                </a:solidFill>
              </a:rPr>
              <a:t>stat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0.4</a:t>
            </a:r>
            <a:r>
              <a:rPr lang="en-US" baseline="-25000" dirty="0" smtClean="0">
                <a:solidFill>
                  <a:srgbClr val="FF0000"/>
                </a:solidFill>
              </a:rPr>
              <a:t>sys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/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>
                <a:solidFill>
                  <a:srgbClr val="FF0000"/>
                </a:solidFill>
              </a:rPr>
              <a:t>:   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125.8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0.5</a:t>
            </a:r>
            <a:r>
              <a:rPr lang="en-US" baseline="-25000" dirty="0" smtClean="0">
                <a:solidFill>
                  <a:srgbClr val="FF0000"/>
                </a:solidFill>
              </a:rPr>
              <a:t>stat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0.2</a:t>
            </a:r>
            <a:r>
              <a:rPr lang="en-US" baseline="-25000" dirty="0" smtClean="0">
                <a:solidFill>
                  <a:srgbClr val="FF0000"/>
                </a:solidFill>
              </a:rPr>
              <a:t>sys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04163" y="3764964"/>
            <a:ext cx="4064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ATLAS</a:t>
            </a:r>
            <a:r>
              <a:rPr lang="en-US" dirty="0">
                <a:solidFill>
                  <a:srgbClr val="FF0000"/>
                </a:solidFill>
              </a:rPr>
              <a:t>: M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126.8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0.2</a:t>
            </a:r>
            <a:r>
              <a:rPr lang="en-US" baseline="-25000" dirty="0" smtClean="0">
                <a:solidFill>
                  <a:srgbClr val="FF0000"/>
                </a:solidFill>
              </a:rPr>
              <a:t>stat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0.7</a:t>
            </a:r>
            <a:r>
              <a:rPr lang="en-US" baseline="-25000" dirty="0" smtClean="0">
                <a:solidFill>
                  <a:srgbClr val="FF0000"/>
                </a:solidFill>
              </a:rPr>
              <a:t>sys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/>
              <a:t>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CMS</a:t>
            </a:r>
            <a:r>
              <a:rPr lang="en-US" dirty="0" smtClean="0">
                <a:solidFill>
                  <a:srgbClr val="FF0000"/>
                </a:solidFill>
              </a:rPr>
              <a:t>:   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smtClean="0">
                <a:solidFill>
                  <a:srgbClr val="FF0000"/>
                </a:solidFill>
              </a:rPr>
              <a:t>125.4 </a:t>
            </a:r>
            <a:r>
              <a:rPr lang="en-US" dirty="0">
                <a:solidFill>
                  <a:srgbClr val="FF0000"/>
                </a:solidFill>
              </a:rPr>
              <a:t>± </a:t>
            </a:r>
            <a:r>
              <a:rPr lang="en-US" dirty="0" smtClean="0">
                <a:solidFill>
                  <a:srgbClr val="FF0000"/>
                </a:solidFill>
              </a:rPr>
              <a:t>0.5</a:t>
            </a:r>
            <a:r>
              <a:rPr lang="en-US" baseline="-25000" dirty="0" smtClean="0">
                <a:solidFill>
                  <a:srgbClr val="FF0000"/>
                </a:solidFill>
              </a:rPr>
              <a:t>stat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± 0.6</a:t>
            </a:r>
            <a:r>
              <a:rPr lang="en-US" baseline="-25000" dirty="0">
                <a:solidFill>
                  <a:srgbClr val="FF0000"/>
                </a:solidFill>
              </a:rPr>
              <a:t>sys</a:t>
            </a:r>
            <a:r>
              <a:rPr lang="en-US" dirty="0">
                <a:solidFill>
                  <a:srgbClr val="FF0000"/>
                </a:solidFill>
              </a:rPr>
              <a:t>  </a:t>
            </a:r>
            <a:r>
              <a:rPr lang="en-US" dirty="0" err="1">
                <a:solidFill>
                  <a:srgbClr val="FF0000"/>
                </a:solidFill>
              </a:rPr>
              <a:t>GeV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49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28173" y="949940"/>
            <a:ext cx="8890567" cy="57610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80000"/>
              </a:lnSpc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US" sz="1900" dirty="0" smtClean="0"/>
              <a:t>Measured  from </a:t>
            </a:r>
            <a:r>
              <a:rPr lang="en-US" sz="19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gg</a:t>
            </a:r>
            <a:r>
              <a:rPr lang="en-US" sz="1900" dirty="0"/>
              <a:t> </a:t>
            </a:r>
            <a:r>
              <a:rPr lang="en-US" sz="1900" dirty="0" smtClean="0"/>
              <a:t>and </a:t>
            </a:r>
            <a:r>
              <a:rPr lang="en-US" sz="1900" dirty="0" smtClean="0">
                <a:solidFill>
                  <a:srgbClr val="FF0000"/>
                </a:solidFill>
              </a:rPr>
              <a:t>ZZ*(4</a:t>
            </a:r>
            <a:r>
              <a:rPr lang="en-US" sz="1900" dirty="0" smtClean="0">
                <a:solidFill>
                  <a:srgbClr val="FF0000"/>
                </a:solidFill>
                <a:latin typeface="Brush Script MT Italic"/>
                <a:cs typeface="Brush Script MT Italic"/>
              </a:rPr>
              <a:t>l</a:t>
            </a:r>
            <a:r>
              <a:rPr lang="en-US" sz="1900" dirty="0" smtClean="0">
                <a:solidFill>
                  <a:srgbClr val="FF0000"/>
                </a:solidFill>
              </a:rPr>
              <a:t>) </a:t>
            </a:r>
            <a:r>
              <a:rPr lang="en-US" sz="1900" dirty="0" smtClean="0">
                <a:solidFill>
                  <a:srgbClr val="000090"/>
                </a:solidFill>
              </a:rPr>
              <a:t>mass spectra: </a:t>
            </a:r>
            <a:r>
              <a:rPr lang="en-US" sz="1900" dirty="0" smtClean="0">
                <a:solidFill>
                  <a:schemeClr val="tx1"/>
                </a:solidFill>
              </a:rPr>
              <a:t>needed to predict </a:t>
            </a:r>
            <a:r>
              <a:rPr lang="en-US" sz="19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s</a:t>
            </a:r>
            <a:r>
              <a:rPr lang="en-US" sz="1900" dirty="0" err="1" smtClean="0">
                <a:solidFill>
                  <a:srgbClr val="000090"/>
                </a:solidFill>
                <a:cs typeface="Symbol" charset="2"/>
              </a:rPr>
              <a:t>×</a:t>
            </a:r>
            <a:r>
              <a:rPr lang="en-US" sz="1900" dirty="0" err="1" smtClean="0">
                <a:solidFill>
                  <a:srgbClr val="000090"/>
                </a:solidFill>
              </a:rPr>
              <a:t>BR</a:t>
            </a:r>
            <a:endParaRPr lang="en-US" sz="1900" dirty="0" smtClean="0">
              <a:solidFill>
                <a:srgbClr val="000090"/>
              </a:solidFill>
            </a:endParaRPr>
          </a:p>
          <a:p>
            <a:pPr marL="0" lvl="1" indent="0" algn="ctr">
              <a:lnSpc>
                <a:spcPct val="80000"/>
              </a:lnSpc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US" sz="1900" dirty="0" smtClean="0">
              <a:solidFill>
                <a:srgbClr val="000090"/>
              </a:solidFill>
            </a:endParaRPr>
          </a:p>
          <a:p>
            <a:pPr marL="0" lvl="1" indent="0" algn="ctr">
              <a:lnSpc>
                <a:spcPct val="80000"/>
              </a:lnSpc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US" sz="1900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endParaRPr lang="en-US" sz="19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1900" dirty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00009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000" dirty="0">
              <a:solidFill>
                <a:srgbClr val="000090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US" sz="2000" dirty="0" smtClean="0">
              <a:solidFill>
                <a:srgbClr val="000090"/>
              </a:solidFill>
            </a:endParaRPr>
          </a:p>
          <a:p>
            <a:pPr marL="350838" lvl="1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000090"/>
                </a:solidFill>
              </a:rPr>
              <a:t>ATLAS</a:t>
            </a:r>
            <a:r>
              <a:rPr lang="en-US" sz="1800" dirty="0" smtClean="0">
                <a:solidFill>
                  <a:srgbClr val="FF0000"/>
                </a:solidFill>
              </a:rPr>
              <a:t>: M</a:t>
            </a:r>
            <a:r>
              <a:rPr lang="en-US" sz="1800" baseline="-25000" dirty="0" smtClean="0">
                <a:solidFill>
                  <a:srgbClr val="FF0000"/>
                </a:solidFill>
              </a:rPr>
              <a:t>H</a:t>
            </a:r>
            <a:r>
              <a:rPr lang="en-US" sz="1800" dirty="0" smtClean="0">
                <a:solidFill>
                  <a:srgbClr val="FF0000"/>
                </a:solidFill>
              </a:rPr>
              <a:t> = 125.5 ± 0.2</a:t>
            </a:r>
            <a:r>
              <a:rPr lang="en-US" sz="1800" baseline="-25000" dirty="0" smtClean="0">
                <a:solidFill>
                  <a:srgbClr val="FF0000"/>
                </a:solidFill>
              </a:rPr>
              <a:t>stat</a:t>
            </a:r>
            <a:r>
              <a:rPr lang="en-US" sz="1800" dirty="0" smtClean="0">
                <a:solidFill>
                  <a:srgbClr val="FF0000"/>
                </a:solidFill>
              </a:rPr>
              <a:t> ± 0.6</a:t>
            </a:r>
            <a:r>
              <a:rPr lang="en-US" sz="1800" baseline="-25000" dirty="0" smtClean="0">
                <a:solidFill>
                  <a:srgbClr val="FF0000"/>
                </a:solidFill>
              </a:rPr>
              <a:t>sys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</a:rPr>
              <a:t>GeV</a:t>
            </a:r>
            <a:r>
              <a:rPr lang="en-US" sz="1800" dirty="0" smtClean="0"/>
              <a:t>                     </a:t>
            </a:r>
            <a:r>
              <a:rPr lang="en-US" sz="1800" dirty="0" smtClean="0">
                <a:solidFill>
                  <a:srgbClr val="000090"/>
                </a:solidFill>
              </a:rPr>
              <a:t>CMS</a:t>
            </a:r>
            <a:r>
              <a:rPr lang="en-US" sz="1800" dirty="0" smtClean="0">
                <a:solidFill>
                  <a:srgbClr val="FF0000"/>
                </a:solidFill>
              </a:rPr>
              <a:t>: M</a:t>
            </a:r>
            <a:r>
              <a:rPr lang="en-US" sz="1800" baseline="-25000" dirty="0" smtClean="0">
                <a:solidFill>
                  <a:srgbClr val="FF0000"/>
                </a:solidFill>
              </a:rPr>
              <a:t>H</a:t>
            </a:r>
            <a:r>
              <a:rPr lang="en-US" sz="1800" dirty="0" smtClean="0">
                <a:solidFill>
                  <a:srgbClr val="FF0000"/>
                </a:solidFill>
              </a:rPr>
              <a:t> = 125.7 ± 0.3</a:t>
            </a:r>
            <a:r>
              <a:rPr lang="en-US" sz="1800" baseline="-25000" dirty="0" smtClean="0">
                <a:solidFill>
                  <a:srgbClr val="FF0000"/>
                </a:solidFill>
              </a:rPr>
              <a:t>stat</a:t>
            </a:r>
            <a:r>
              <a:rPr lang="en-US" sz="1800" dirty="0" smtClean="0">
                <a:solidFill>
                  <a:srgbClr val="FF0000"/>
                </a:solidFill>
              </a:rPr>
              <a:t> ±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0.3</a:t>
            </a:r>
            <a:r>
              <a:rPr lang="en-US" sz="1800" baseline="-25000" dirty="0" smtClean="0">
                <a:solidFill>
                  <a:srgbClr val="FF0000"/>
                </a:solidFill>
              </a:rPr>
              <a:t>sys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dirty="0" err="1" smtClean="0">
                <a:solidFill>
                  <a:srgbClr val="FF0000"/>
                </a:solidFill>
              </a:rPr>
              <a:t>GeV</a:t>
            </a:r>
            <a:endParaRPr lang="en-US" sz="1800" dirty="0" smtClean="0">
              <a:solidFill>
                <a:srgbClr val="FF0000"/>
              </a:solidFill>
            </a:endParaRPr>
          </a:p>
          <a:p>
            <a:pPr marL="350838" lvl="1" indent="0">
              <a:lnSpc>
                <a:spcPct val="110000"/>
              </a:lnSpc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                                                                                  </a:t>
            </a:r>
            <a:r>
              <a:rPr lang="en-US" sz="1800" dirty="0" smtClean="0">
                <a:solidFill>
                  <a:schemeClr val="tx1"/>
                </a:solidFill>
              </a:rPr>
              <a:t>From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gg</a:t>
            </a:r>
            <a:r>
              <a:rPr lang="en-US" sz="1800" dirty="0" smtClean="0">
                <a:solidFill>
                  <a:srgbClr val="FF0000"/>
                </a:solidFill>
              </a:rPr>
              <a:t>: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 dirty="0" smtClean="0">
                <a:solidFill>
                  <a:srgbClr val="FF0000"/>
                </a:solidFill>
              </a:rPr>
              <a:t>H</a:t>
            </a:r>
            <a:r>
              <a:rPr lang="en-US" sz="1800" dirty="0" smtClean="0">
                <a:solidFill>
                  <a:srgbClr val="FF0000"/>
                </a:solidFill>
              </a:rPr>
              <a:t>&lt;6.9 </a:t>
            </a:r>
            <a:r>
              <a:rPr lang="en-US" sz="1800" dirty="0" err="1">
                <a:solidFill>
                  <a:srgbClr val="FF0000"/>
                </a:solidFill>
              </a:rPr>
              <a:t>GeV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at 95% CL </a:t>
            </a:r>
            <a:r>
              <a:rPr lang="en-US" sz="1800" dirty="0" smtClean="0"/>
              <a:t>(</a:t>
            </a:r>
            <a:r>
              <a:rPr lang="en-US" sz="1800" dirty="0" smtClean="0">
                <a:solidFill>
                  <a:srgbClr val="000090"/>
                </a:solidFill>
              </a:rPr>
              <a:t>direct</a:t>
            </a:r>
            <a:r>
              <a:rPr lang="en-US" sz="1800" dirty="0" smtClean="0"/>
              <a:t>)</a:t>
            </a:r>
            <a:endParaRPr lang="en-US" sz="1800" dirty="0">
              <a:solidFill>
                <a:srgbClr val="FF0000"/>
              </a:solidFill>
            </a:endParaRPr>
          </a:p>
          <a:p>
            <a:pPr marL="350838" lvl="1" indent="0">
              <a:lnSpc>
                <a:spcPct val="110000"/>
              </a:lnSpc>
              <a:buNone/>
            </a:pPr>
            <a:r>
              <a:rPr lang="en-US" sz="1600" i="1" dirty="0" smtClean="0">
                <a:solidFill>
                  <a:schemeClr val="tx1"/>
                </a:solidFill>
              </a:rPr>
              <a:t>*Independent of </a:t>
            </a:r>
            <a:r>
              <a:rPr lang="en-US" sz="1600" i="1" dirty="0" smtClean="0">
                <a:solidFill>
                  <a:srgbClr val="000090"/>
                </a:solidFill>
              </a:rPr>
              <a:t>signal strengths</a:t>
            </a:r>
            <a:r>
              <a:rPr lang="en-US" sz="1600" i="1" dirty="0" smtClean="0">
                <a:solidFill>
                  <a:schemeClr val="tx1"/>
                </a:solidFill>
              </a:rPr>
              <a:t>: used by</a:t>
            </a:r>
            <a:r>
              <a:rPr lang="en-US" sz="1600" i="1" dirty="0" smtClean="0">
                <a:solidFill>
                  <a:srgbClr val="000090"/>
                </a:solidFill>
              </a:rPr>
              <a:t> ATLAS </a:t>
            </a:r>
            <a:r>
              <a:rPr lang="en-US" sz="1600" i="1" dirty="0" smtClean="0">
                <a:solidFill>
                  <a:schemeClr val="tx1"/>
                </a:solidFill>
              </a:rPr>
              <a:t>and </a:t>
            </a:r>
            <a:r>
              <a:rPr lang="en-US" sz="1600" i="1" dirty="0" smtClean="0">
                <a:solidFill>
                  <a:srgbClr val="000090"/>
                </a:solidFill>
              </a:rPr>
              <a:t>CMS</a:t>
            </a:r>
            <a:r>
              <a:rPr lang="en-US" sz="1600" i="1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rgbClr val="000090"/>
                </a:solidFill>
              </a:rPr>
              <a:t>coupling/spin </a:t>
            </a:r>
            <a:r>
              <a:rPr lang="en-US" sz="1600" i="1" dirty="0" smtClean="0">
                <a:solidFill>
                  <a:schemeClr val="tx1"/>
                </a:solidFill>
              </a:rPr>
              <a:t>analyses</a:t>
            </a:r>
          </a:p>
        </p:txBody>
      </p:sp>
      <p:pic>
        <p:nvPicPr>
          <p:cNvPr id="14" name="Picture 13" descr="figaux_39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51" y="1289564"/>
            <a:ext cx="4226325" cy="4077249"/>
          </a:xfrm>
          <a:prstGeom prst="rect">
            <a:avLst/>
          </a:prstGeom>
        </p:spPr>
      </p:pic>
      <p:pic>
        <p:nvPicPr>
          <p:cNvPr id="5" name="Picture 4" descr="CMS-Masscom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75953" y="1213840"/>
            <a:ext cx="4015878" cy="4185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00FF"/>
          </a:solidFill>
          <a:ln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Mass Measurement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CMS-GammagammaMas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2829" y="3239917"/>
            <a:ext cx="984798" cy="1020805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2" name="Picture 11" descr="CMS-ZZmass-KDcut05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944" y="3257920"/>
            <a:ext cx="1044796" cy="1002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 descr="fig_0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892" y="3175522"/>
            <a:ext cx="1396485" cy="100241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 descr="fig_03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2" y="3068764"/>
            <a:ext cx="1156069" cy="1109173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16" name="Explosion 1 15"/>
          <p:cNvSpPr/>
          <p:nvPr/>
        </p:nvSpPr>
        <p:spPr>
          <a:xfrm>
            <a:off x="4239536" y="5797651"/>
            <a:ext cx="742627" cy="272471"/>
          </a:xfrm>
          <a:prstGeom prst="irregularSeal1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rgbClr val="FF0000"/>
                </a:solidFill>
              </a:rPr>
              <a:t>New</a:t>
            </a:r>
            <a:endParaRPr lang="en-US" sz="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517"/>
    </mc:Choice>
    <mc:Fallback xmlns="">
      <p:transition xmlns:p14="http://schemas.microsoft.com/office/powerpoint/2010/main" spd="slow" advTm="9051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7710</TotalTime>
  <Words>6979</Words>
  <Application>Microsoft Macintosh PowerPoint</Application>
  <PresentationFormat>On-screen Show (4:3)</PresentationFormat>
  <Paragraphs>1382</Paragraphs>
  <Slides>72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Office Theme</vt:lpstr>
      <vt:lpstr>Equation</vt:lpstr>
      <vt:lpstr>Properties of the New Boson</vt:lpstr>
      <vt:lpstr>Outline</vt:lpstr>
      <vt:lpstr>Higgs boson production at LHC</vt:lpstr>
      <vt:lpstr>Higgs boson production at LHC</vt:lpstr>
      <vt:lpstr>Higgs boson decay at LHC</vt:lpstr>
      <vt:lpstr>Introduction</vt:lpstr>
      <vt:lpstr>Introduction</vt:lpstr>
      <vt:lpstr>Mass Measurements</vt:lpstr>
      <vt:lpstr>Mass Measurement</vt:lpstr>
      <vt:lpstr>Spin-Parity Determination: </vt:lpstr>
      <vt:lpstr>Spin-Parity Determination</vt:lpstr>
      <vt:lpstr>Test of 0+ vs 0-</vt:lpstr>
      <vt:lpstr>Beyond 2 hypotheses Test: 0+ vs 0-</vt:lpstr>
      <vt:lpstr>Test of 0+ vs 2+</vt:lpstr>
      <vt:lpstr>Spin-Parity ATLAS - CMS Overview</vt:lpstr>
      <vt:lpstr>NEW Boson Couplings</vt:lpstr>
      <vt:lpstr>The Couplings Test</vt:lpstr>
      <vt:lpstr>The signal Strength m</vt:lpstr>
      <vt:lpstr>Evidence for  V-mediated Production</vt:lpstr>
      <vt:lpstr>Test of Vector vs Fermion sectors kV-kF</vt:lpstr>
      <vt:lpstr>Test of loop induced couplings: kg vs kg </vt:lpstr>
      <vt:lpstr>Differential Cross sections in gg final state</vt:lpstr>
      <vt:lpstr>The Couplings roadmap</vt:lpstr>
      <vt:lpstr>High Luminosity LHC:  The timeline</vt:lpstr>
      <vt:lpstr>High Luminosity LHC:  the detectors upgrades</vt:lpstr>
      <vt:lpstr>Signal s and Yields: HL/HE</vt:lpstr>
      <vt:lpstr>CMS: Couplings f at HL-LHC</vt:lpstr>
      <vt:lpstr>ATLAS: Coupling Ratios at  HL-LHC</vt:lpstr>
      <vt:lpstr>HL-LHC outlook</vt:lpstr>
      <vt:lpstr>HE-LHC outlook</vt:lpstr>
      <vt:lpstr>Precision Needed (I) : Higgs Properties</vt:lpstr>
      <vt:lpstr>Parameters (II) : EWSB Tests </vt:lpstr>
      <vt:lpstr>Precision needed (II) : EWSB Tests </vt:lpstr>
      <vt:lpstr>Possible Precision Higgs Factories</vt:lpstr>
      <vt:lpstr> e+e- Higgs Factories studies in the world</vt:lpstr>
      <vt:lpstr>Some ILC Challenges (cost)</vt:lpstr>
      <vt:lpstr>Some TLEP Challenges (cost)</vt:lpstr>
      <vt:lpstr>ILC/TLEP Extrapolations</vt:lpstr>
      <vt:lpstr>Performance Comparison (1)</vt:lpstr>
      <vt:lpstr>Performance Comparison (2) </vt:lpstr>
      <vt:lpstr>Performance Comparison (3)</vt:lpstr>
      <vt:lpstr>Performance Comparison (4)</vt:lpstr>
      <vt:lpstr>Performance Comparison (5)</vt:lpstr>
      <vt:lpstr>Performance Comparison (6)</vt:lpstr>
      <vt:lpstr>Performance Comparison (7)</vt:lpstr>
      <vt:lpstr>Performance Comparison (8)</vt:lpstr>
      <vt:lpstr>Performance Comparison (9)</vt:lpstr>
      <vt:lpstr>Performance Comparison (10)</vt:lpstr>
      <vt:lpstr>The Next-to-Next Facility (1)</vt:lpstr>
      <vt:lpstr>The Next-to-Next Facility (2)</vt:lpstr>
      <vt:lpstr>Conclusion</vt:lpstr>
      <vt:lpstr>Backup Slides</vt:lpstr>
      <vt:lpstr>TLEP-Z , TLEP-W: A few remarks (1)</vt:lpstr>
      <vt:lpstr>TLEP-Z , TLEP-W: A few remarks (2)</vt:lpstr>
      <vt:lpstr>TLEP-t : A few remarks </vt:lpstr>
      <vt:lpstr>Possible Timescale</vt:lpstr>
      <vt:lpstr>The Next-to-Next Facility (4)</vt:lpstr>
      <vt:lpstr>The Next-to-Next Facility (4)</vt:lpstr>
      <vt:lpstr>Constraints on BRBSM</vt:lpstr>
      <vt:lpstr>Couplings Overview</vt:lpstr>
      <vt:lpstr>Mass Measurement: ATLAS</vt:lpstr>
      <vt:lpstr>Spin-Parity determination</vt:lpstr>
      <vt:lpstr>Test of 0+ vs 1+ / 1-</vt:lpstr>
      <vt:lpstr>Test of 0+ vs 2+m fqq scan</vt:lpstr>
      <vt:lpstr>Production/Decay with Signal above 2s</vt:lpstr>
      <vt:lpstr>Evidence for Direct Couplings to Fermions</vt:lpstr>
      <vt:lpstr>The Couplings fit</vt:lpstr>
      <vt:lpstr>Inputs to the Fit</vt:lpstr>
      <vt:lpstr>LHC Coupling Fit: statistical approach</vt:lpstr>
      <vt:lpstr>Evidence for different Production modes</vt:lpstr>
      <vt:lpstr>Test of W/Z coupling: lW/Z</vt:lpstr>
      <vt:lpstr>6 parameters fits: kV kb kt kg kg kt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Properties of the NEW Boson</dc:title>
  <dc:creator>Microsoft Office User</dc:creator>
  <cp:lastModifiedBy>Mario Antonelli</cp:lastModifiedBy>
  <cp:revision>695</cp:revision>
  <dcterms:created xsi:type="dcterms:W3CDTF">2013-06-24T06:35:36Z</dcterms:created>
  <dcterms:modified xsi:type="dcterms:W3CDTF">2013-08-08T17:44:01Z</dcterms:modified>
</cp:coreProperties>
</file>